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56" r:id="rId2"/>
    <p:sldId id="268" r:id="rId3"/>
    <p:sldId id="289" r:id="rId4"/>
    <p:sldId id="269" r:id="rId5"/>
    <p:sldId id="270" r:id="rId6"/>
    <p:sldId id="264" r:id="rId7"/>
    <p:sldId id="263" r:id="rId8"/>
    <p:sldId id="271" r:id="rId9"/>
    <p:sldId id="262" r:id="rId10"/>
    <p:sldId id="272" r:id="rId11"/>
    <p:sldId id="273" r:id="rId12"/>
    <p:sldId id="274" r:id="rId13"/>
    <p:sldId id="279" r:id="rId14"/>
  </p:sldIdLst>
  <p:sldSz cx="9144000" cy="6858000" type="screen4x3"/>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6547" autoAdjust="0"/>
  </p:normalViewPr>
  <p:slideViewPr>
    <p:cSldViewPr>
      <p:cViewPr varScale="1">
        <p:scale>
          <a:sx n="90" d="100"/>
          <a:sy n="90" d="100"/>
        </p:scale>
        <p:origin x="70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2971208" cy="497365"/>
          </a:xfrm>
          <a:prstGeom prst="rect">
            <a:avLst/>
          </a:prstGeom>
        </p:spPr>
        <p:txBody>
          <a:bodyPr vert="horz" lIns="92476" tIns="46238" rIns="92476" bIns="46238"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85177" y="1"/>
            <a:ext cx="2971208" cy="497365"/>
          </a:xfrm>
          <a:prstGeom prst="rect">
            <a:avLst/>
          </a:prstGeom>
        </p:spPr>
        <p:txBody>
          <a:bodyPr vert="horz" lIns="92476" tIns="46238" rIns="92476" bIns="46238" rtlCol="0"/>
          <a:lstStyle>
            <a:lvl1pPr algn="r">
              <a:defRPr sz="1200"/>
            </a:lvl1pPr>
          </a:lstStyle>
          <a:p>
            <a:endParaRPr kumimoji="1" lang="ja-JP" altLang="en-US"/>
          </a:p>
        </p:txBody>
      </p:sp>
      <p:sp>
        <p:nvSpPr>
          <p:cNvPr id="4" name="フッター プレースホルダ 3"/>
          <p:cNvSpPr>
            <a:spLocks noGrp="1"/>
          </p:cNvSpPr>
          <p:nvPr>
            <p:ph type="ftr" sz="quarter" idx="2"/>
          </p:nvPr>
        </p:nvSpPr>
        <p:spPr>
          <a:xfrm>
            <a:off x="0" y="9446724"/>
            <a:ext cx="2971208" cy="497364"/>
          </a:xfrm>
          <a:prstGeom prst="rect">
            <a:avLst/>
          </a:prstGeom>
        </p:spPr>
        <p:txBody>
          <a:bodyPr vert="horz" lIns="92476" tIns="46238" rIns="92476" bIns="46238"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85177" y="9446724"/>
            <a:ext cx="2971208" cy="497364"/>
          </a:xfrm>
          <a:prstGeom prst="rect">
            <a:avLst/>
          </a:prstGeom>
        </p:spPr>
        <p:txBody>
          <a:bodyPr vert="horz" lIns="92476" tIns="46238" rIns="92476" bIns="46238" rtlCol="0" anchor="b"/>
          <a:lstStyle>
            <a:lvl1pPr algn="r">
              <a:defRPr sz="1200"/>
            </a:lvl1pPr>
          </a:lstStyle>
          <a:p>
            <a:fld id="{220375F1-D292-4281-A849-7A5D2F8992FE}" type="slidenum">
              <a:rPr kumimoji="1" lang="ja-JP" altLang="en-US" smtClean="0"/>
              <a:pPr/>
              <a:t>‹#›</a:t>
            </a:fld>
            <a:endParaRPr kumimoji="1" lang="ja-JP" altLang="en-US"/>
          </a:p>
        </p:txBody>
      </p:sp>
    </p:spTree>
    <p:extLst>
      <p:ext uri="{BB962C8B-B14F-4D97-AF65-F5344CB8AC3E}">
        <p14:creationId xmlns:p14="http://schemas.microsoft.com/office/powerpoint/2010/main" val="76240950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71800" cy="497285"/>
          </a:xfrm>
          <a:prstGeom prst="rect">
            <a:avLst/>
          </a:prstGeom>
        </p:spPr>
        <p:txBody>
          <a:bodyPr vert="horz" lIns="92476" tIns="46238" rIns="92476" bIns="46238"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97285"/>
          </a:xfrm>
          <a:prstGeom prst="rect">
            <a:avLst/>
          </a:prstGeom>
        </p:spPr>
        <p:txBody>
          <a:bodyPr vert="horz" lIns="92476" tIns="46238" rIns="92476" bIns="46238" rtlCol="0"/>
          <a:lstStyle>
            <a:lvl1pPr algn="r">
              <a:defRPr sz="1200"/>
            </a:lvl1pPr>
          </a:lstStyle>
          <a:p>
            <a:endParaRPr kumimoji="1" lang="ja-JP" altLang="en-US"/>
          </a:p>
        </p:txBody>
      </p:sp>
      <p:sp>
        <p:nvSpPr>
          <p:cNvPr id="4" name="スライド イメージ プレースホルダ 3"/>
          <p:cNvSpPr>
            <a:spLocks noGrp="1" noRot="1" noChangeAspect="1"/>
          </p:cNvSpPr>
          <p:nvPr>
            <p:ph type="sldImg" idx="2"/>
          </p:nvPr>
        </p:nvSpPr>
        <p:spPr>
          <a:xfrm>
            <a:off x="941388" y="744538"/>
            <a:ext cx="4975225" cy="3732212"/>
          </a:xfrm>
          <a:prstGeom prst="rect">
            <a:avLst/>
          </a:prstGeom>
          <a:noFill/>
          <a:ln w="12700">
            <a:solidFill>
              <a:prstClr val="black"/>
            </a:solidFill>
          </a:ln>
        </p:spPr>
        <p:txBody>
          <a:bodyPr vert="horz" lIns="92476" tIns="46238" rIns="92476" bIns="46238" rtlCol="0" anchor="ctr"/>
          <a:lstStyle/>
          <a:p>
            <a:endParaRPr lang="ja-JP" altLang="en-US"/>
          </a:p>
        </p:txBody>
      </p:sp>
      <p:sp>
        <p:nvSpPr>
          <p:cNvPr id="5" name="ノート プレースホルダ 4"/>
          <p:cNvSpPr>
            <a:spLocks noGrp="1"/>
          </p:cNvSpPr>
          <p:nvPr>
            <p:ph type="body" sz="quarter" idx="3"/>
          </p:nvPr>
        </p:nvSpPr>
        <p:spPr>
          <a:xfrm>
            <a:off x="685801" y="4724201"/>
            <a:ext cx="5486400" cy="4475559"/>
          </a:xfrm>
          <a:prstGeom prst="rect">
            <a:avLst/>
          </a:prstGeom>
        </p:spPr>
        <p:txBody>
          <a:bodyPr vert="horz" lIns="92476" tIns="46238" rIns="92476" bIns="46238"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1" y="9446678"/>
            <a:ext cx="2971800" cy="497285"/>
          </a:xfrm>
          <a:prstGeom prst="rect">
            <a:avLst/>
          </a:prstGeom>
        </p:spPr>
        <p:txBody>
          <a:bodyPr vert="horz" lIns="92476" tIns="46238" rIns="92476" bIns="46238"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9446678"/>
            <a:ext cx="2971800" cy="497285"/>
          </a:xfrm>
          <a:prstGeom prst="rect">
            <a:avLst/>
          </a:prstGeom>
        </p:spPr>
        <p:txBody>
          <a:bodyPr vert="horz" lIns="92476" tIns="46238" rIns="92476" bIns="46238" rtlCol="0" anchor="b"/>
          <a:lstStyle>
            <a:lvl1pPr algn="r">
              <a:defRPr sz="1200"/>
            </a:lvl1pPr>
          </a:lstStyle>
          <a:p>
            <a:fld id="{008BDF86-377F-42E2-94BB-6CC16F1E1902}" type="slidenum">
              <a:rPr kumimoji="1" lang="ja-JP" altLang="en-US" smtClean="0"/>
              <a:pPr/>
              <a:t>‹#›</a:t>
            </a:fld>
            <a:endParaRPr kumimoji="1" lang="ja-JP" altLang="en-US"/>
          </a:p>
        </p:txBody>
      </p:sp>
    </p:spTree>
    <p:extLst>
      <p:ext uri="{BB962C8B-B14F-4D97-AF65-F5344CB8AC3E}">
        <p14:creationId xmlns:p14="http://schemas.microsoft.com/office/powerpoint/2010/main" val="1940323725"/>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参加者の手元にはアビー測定用紙のみ渡す</a:t>
            </a:r>
            <a:endParaRPr kumimoji="1" lang="en-US" altLang="ja-JP" dirty="0"/>
          </a:p>
          <a:p>
            <a:r>
              <a:rPr kumimoji="1" lang="ja-JP" altLang="en-US" dirty="0"/>
              <a:t>これらのパワーポイントの資料は、終了時に渡すので画面をよく見ていてください</a:t>
            </a:r>
            <a:endParaRPr kumimoji="1" lang="en-US" altLang="ja-JP" dirty="0"/>
          </a:p>
          <a:p>
            <a:endParaRPr kumimoji="1" lang="en-US" altLang="ja-JP" dirty="0"/>
          </a:p>
        </p:txBody>
      </p:sp>
      <p:sp>
        <p:nvSpPr>
          <p:cNvPr id="4" name="スライド番号プレースホルダ 3"/>
          <p:cNvSpPr>
            <a:spLocks noGrp="1"/>
          </p:cNvSpPr>
          <p:nvPr>
            <p:ph type="sldNum" sz="quarter" idx="10"/>
          </p:nvPr>
        </p:nvSpPr>
        <p:spPr/>
        <p:txBody>
          <a:bodyPr/>
          <a:lstStyle/>
          <a:p>
            <a:fld id="{008BDF86-377F-42E2-94BB-6CC16F1E1902}" type="slidenum">
              <a:rPr kumimoji="1" lang="ja-JP" altLang="en-US" smtClean="0"/>
              <a:pPr/>
              <a:t>1</a:t>
            </a:fld>
            <a:endParaRPr kumimoji="1" lang="ja-JP" altLang="en-US"/>
          </a:p>
        </p:txBody>
      </p:sp>
      <p:sp>
        <p:nvSpPr>
          <p:cNvPr id="5" name="日付プレースホルダ 4"/>
          <p:cNvSpPr>
            <a:spLocks noGrp="1"/>
          </p:cNvSpPr>
          <p:nvPr>
            <p:ph type="dt" idx="11"/>
          </p:nvPr>
        </p:nvSpPr>
        <p:spPr/>
        <p:txBody>
          <a:bodyPr/>
          <a:lstStyle/>
          <a:p>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次の項目は、観察中に「行動の変化」があったかどうかをチェックします</a:t>
            </a:r>
            <a:endParaRPr kumimoji="1" lang="en-US" altLang="ja-JP" dirty="0"/>
          </a:p>
          <a:p>
            <a:r>
              <a:rPr kumimoji="1" lang="ja-JP" altLang="en-US" dirty="0"/>
              <a:t>このときの「行動」とは　</a:t>
            </a:r>
            <a:endParaRPr kumimoji="1" lang="en-US" altLang="ja-JP" dirty="0"/>
          </a:p>
          <a:p>
            <a:r>
              <a:rPr lang="ja-JP" altLang="en-US" dirty="0"/>
              <a:t>・実際に体を動かして、あることを行うこと。おこない。（大辞泉）と言われています</a:t>
            </a:r>
            <a:endParaRPr kumimoji="1" lang="en-US" altLang="ja-JP" dirty="0"/>
          </a:p>
          <a:p>
            <a:endParaRPr kumimoji="1" lang="en-US" altLang="ja-JP" dirty="0"/>
          </a:p>
          <a:p>
            <a:r>
              <a:rPr kumimoji="1" lang="ja-JP" altLang="en-US" dirty="0"/>
              <a:t>つまり、生活のなかで体を動かして何かを行うことであるといえます。それが、観察中に変化したかどうかをみます</a:t>
            </a:r>
            <a:endParaRPr kumimoji="1" lang="en-US" altLang="ja-JP" dirty="0"/>
          </a:p>
          <a:p>
            <a:r>
              <a:rPr kumimoji="1" lang="ja-JP" altLang="en-US" dirty="0"/>
              <a:t>先ほどの「ボディランゲージの変化」は身振りだけを対象としていましたが、ここでは、何か体を動かして何かを</a:t>
            </a:r>
            <a:r>
              <a:rPr kumimoji="1" lang="ja-JP" altLang="en-US" u="sng" dirty="0"/>
              <a:t>しているような</a:t>
            </a:r>
            <a:r>
              <a:rPr kumimoji="1" lang="ja-JP" altLang="en-US" dirty="0"/>
              <a:t>行動の変化をみます</a:t>
            </a:r>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r>
              <a:rPr kumimoji="1" lang="ja-JP" altLang="en-US" dirty="0"/>
              <a:t>行動とは</a:t>
            </a:r>
            <a:endParaRPr kumimoji="1" lang="en-US" altLang="ja-JP" dirty="0"/>
          </a:p>
          <a:p>
            <a:pPr defTabSz="924757">
              <a:defRPr/>
            </a:pPr>
            <a:r>
              <a:rPr kumimoji="1" lang="ja-JP" altLang="en-US" dirty="0"/>
              <a:t>・あることを目的として、実際に何かをすることを、おこない。（明鏡国語辞典）</a:t>
            </a:r>
            <a:endParaRPr kumimoji="1" lang="en-US" altLang="ja-JP" dirty="0"/>
          </a:p>
          <a:p>
            <a:r>
              <a:rPr kumimoji="1" lang="ja-JP" altLang="en-US" dirty="0"/>
              <a:t>また、「行い」とは、</a:t>
            </a:r>
            <a:endParaRPr kumimoji="1" lang="en-US" altLang="ja-JP" dirty="0"/>
          </a:p>
          <a:p>
            <a:r>
              <a:rPr kumimoji="1" lang="ja-JP" altLang="en-US" dirty="0"/>
              <a:t>・日常の生活態度、身持ち、品行（明鏡国語辞典）と言われています</a:t>
            </a:r>
            <a:endParaRPr kumimoji="1" lang="en-US" altLang="ja-JP" dirty="0"/>
          </a:p>
          <a:p>
            <a:endParaRPr kumimoji="1" lang="en-US" altLang="ja-JP" dirty="0"/>
          </a:p>
          <a:p>
            <a:endParaRPr kumimoji="1" lang="ja-JP" altLang="en-US" dirty="0"/>
          </a:p>
        </p:txBody>
      </p:sp>
      <p:sp>
        <p:nvSpPr>
          <p:cNvPr id="4" name="スライド番号プレースホルダ 3"/>
          <p:cNvSpPr>
            <a:spLocks noGrp="1"/>
          </p:cNvSpPr>
          <p:nvPr>
            <p:ph type="sldNum" sz="quarter" idx="10"/>
          </p:nvPr>
        </p:nvSpPr>
        <p:spPr/>
        <p:txBody>
          <a:bodyPr/>
          <a:lstStyle/>
          <a:p>
            <a:fld id="{008BDF86-377F-42E2-94BB-6CC16F1E1902}" type="slidenum">
              <a:rPr kumimoji="1" lang="ja-JP" altLang="en-US" smtClean="0"/>
              <a:pPr/>
              <a:t>10</a:t>
            </a:fld>
            <a:endParaRPr kumimoji="1" lang="ja-JP" altLang="en-US"/>
          </a:p>
        </p:txBody>
      </p:sp>
      <p:sp>
        <p:nvSpPr>
          <p:cNvPr id="5" name="日付プレースホルダ 4"/>
          <p:cNvSpPr>
            <a:spLocks noGrp="1"/>
          </p:cNvSpPr>
          <p:nvPr>
            <p:ph type="dt" idx="11"/>
          </p:nvPr>
        </p:nvSpPr>
        <p:spPr/>
        <p:txBody>
          <a:bodyPr/>
          <a:lstStyle/>
          <a:p>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５番目は、生理学的変化です</a:t>
            </a:r>
            <a:endParaRPr kumimoji="1" lang="en-US" altLang="ja-JP" dirty="0"/>
          </a:p>
          <a:p>
            <a:r>
              <a:rPr kumimoji="1" lang="ja-JP" altLang="en-US" dirty="0"/>
              <a:t>ここでの「生理学的変化」とは、人間が生きていくために体がしている機能つまり呼吸や循環、体温、代謝などの変化が観察中にあったかどうかをみます</a:t>
            </a:r>
            <a:endParaRPr kumimoji="1" lang="en-US" altLang="ja-JP" dirty="0"/>
          </a:p>
          <a:p>
            <a:endParaRPr kumimoji="1" lang="en-US" altLang="ja-JP" dirty="0"/>
          </a:p>
          <a:p>
            <a:r>
              <a:rPr kumimoji="1" lang="ja-JP" altLang="en-US" dirty="0"/>
              <a:t>生理　生物体が生きているために起こるさまざまなからだの現象や、いきていくためのからだの機能。呼吸、消化、排泄、血液循環、体温調節、代謝などの働き。または、そのしくみ（大辞泉）</a:t>
            </a:r>
            <a:endParaRPr kumimoji="1" lang="en-US" altLang="ja-JP" dirty="0"/>
          </a:p>
          <a:p>
            <a:r>
              <a:rPr kumimoji="1" lang="ja-JP" altLang="en-US" dirty="0"/>
              <a:t>生理学　生物体の機能や生命現象を物理的・科学的に研究する学問（大辞泉）</a:t>
            </a:r>
          </a:p>
        </p:txBody>
      </p:sp>
      <p:sp>
        <p:nvSpPr>
          <p:cNvPr id="4" name="スライド番号プレースホルダ 3"/>
          <p:cNvSpPr>
            <a:spLocks noGrp="1"/>
          </p:cNvSpPr>
          <p:nvPr>
            <p:ph type="sldNum" sz="quarter" idx="10"/>
          </p:nvPr>
        </p:nvSpPr>
        <p:spPr/>
        <p:txBody>
          <a:bodyPr/>
          <a:lstStyle/>
          <a:p>
            <a:fld id="{008BDF86-377F-42E2-94BB-6CC16F1E1902}" type="slidenum">
              <a:rPr kumimoji="1" lang="ja-JP" altLang="en-US" smtClean="0"/>
              <a:pPr/>
              <a:t>11</a:t>
            </a:fld>
            <a:endParaRPr kumimoji="1" lang="ja-JP" altLang="en-US"/>
          </a:p>
        </p:txBody>
      </p:sp>
      <p:sp>
        <p:nvSpPr>
          <p:cNvPr id="5" name="日付プレースホルダ 4"/>
          <p:cNvSpPr>
            <a:spLocks noGrp="1"/>
          </p:cNvSpPr>
          <p:nvPr>
            <p:ph type="dt" idx="11"/>
          </p:nvPr>
        </p:nvSpPr>
        <p:spPr/>
        <p:txBody>
          <a:bodyPr/>
          <a:lstStyle/>
          <a:p>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最後は、身体的な変化があるかどうかを観察します</a:t>
            </a:r>
            <a:endParaRPr kumimoji="1" lang="en-US" altLang="ja-JP" dirty="0"/>
          </a:p>
          <a:p>
            <a:r>
              <a:rPr kumimoji="1" lang="ja-JP" altLang="en-US" dirty="0"/>
              <a:t>ここではおもに疾患だったり体の状態をみます</a:t>
            </a:r>
            <a:endParaRPr kumimoji="1" lang="en-US" altLang="ja-JP" dirty="0"/>
          </a:p>
          <a:p>
            <a:endParaRPr kumimoji="1" lang="en-US" altLang="ja-JP" dirty="0"/>
          </a:p>
          <a:p>
            <a:r>
              <a:rPr kumimoji="1" lang="ja-JP" altLang="en-US" dirty="0"/>
              <a:t>最近起こったばかりの骨折は「重度」</a:t>
            </a:r>
            <a:endParaRPr kumimoji="1" lang="en-US" altLang="ja-JP" dirty="0"/>
          </a:p>
          <a:p>
            <a:r>
              <a:rPr kumimoji="1" lang="ja-JP" altLang="en-US" dirty="0"/>
              <a:t>膝の関節炎はあるけれど、腫れや熱感がないようなときは「軽度」であるといえます</a:t>
            </a:r>
          </a:p>
        </p:txBody>
      </p:sp>
      <p:sp>
        <p:nvSpPr>
          <p:cNvPr id="4" name="スライド番号プレースホルダ 3"/>
          <p:cNvSpPr>
            <a:spLocks noGrp="1"/>
          </p:cNvSpPr>
          <p:nvPr>
            <p:ph type="sldNum" sz="quarter" idx="10"/>
          </p:nvPr>
        </p:nvSpPr>
        <p:spPr/>
        <p:txBody>
          <a:bodyPr/>
          <a:lstStyle/>
          <a:p>
            <a:fld id="{008BDF86-377F-42E2-94BB-6CC16F1E1902}" type="slidenum">
              <a:rPr kumimoji="1" lang="ja-JP" altLang="en-US" smtClean="0"/>
              <a:pPr/>
              <a:t>12</a:t>
            </a:fld>
            <a:endParaRPr kumimoji="1" lang="ja-JP" altLang="en-US"/>
          </a:p>
        </p:txBody>
      </p:sp>
      <p:sp>
        <p:nvSpPr>
          <p:cNvPr id="5" name="日付プレースホルダ 4"/>
          <p:cNvSpPr>
            <a:spLocks noGrp="1"/>
          </p:cNvSpPr>
          <p:nvPr>
            <p:ph type="dt" idx="11"/>
          </p:nvPr>
        </p:nvSpPr>
        <p:spPr/>
        <p:txBody>
          <a:bodyPr/>
          <a:lstStyle/>
          <a:p>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08BDF86-377F-42E2-94BB-6CC16F1E1902}" type="slidenum">
              <a:rPr kumimoji="1" lang="ja-JP" altLang="en-US" smtClean="0"/>
              <a:pPr/>
              <a:t>13</a:t>
            </a:fld>
            <a:endParaRPr kumimoji="1" lang="ja-JP" altLang="en-US"/>
          </a:p>
        </p:txBody>
      </p:sp>
      <p:sp>
        <p:nvSpPr>
          <p:cNvPr id="5" name="日付プレースホルダ 4"/>
          <p:cNvSpPr>
            <a:spLocks noGrp="1"/>
          </p:cNvSpPr>
          <p:nvPr>
            <p:ph type="dt" idx="11"/>
          </p:nvPr>
        </p:nvSpPr>
        <p:spPr/>
        <p:txBody>
          <a:bodyPr/>
          <a:lstStyle/>
          <a:p>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目的：アビー痛みスケールの概要を知る</a:t>
            </a:r>
            <a:endParaRPr kumimoji="1" lang="en-US" altLang="ja-JP" dirty="0"/>
          </a:p>
          <a:p>
            <a:endParaRPr kumimoji="1" lang="en-US" altLang="ja-JP" dirty="0"/>
          </a:p>
          <a:p>
            <a:endParaRPr kumimoji="1" lang="en-US" altLang="ja-JP" dirty="0"/>
          </a:p>
          <a:p>
            <a:r>
              <a:rPr kumimoji="1" lang="ja-JP" altLang="en-US" dirty="0"/>
              <a:t>それでは、本題のアビー痛みスケールに移りたいと思います</a:t>
            </a:r>
            <a:endParaRPr kumimoji="1" lang="en-US" altLang="ja-JP" dirty="0"/>
          </a:p>
          <a:p>
            <a:endParaRPr kumimoji="1" lang="en-US" altLang="ja-JP" dirty="0"/>
          </a:p>
          <a:p>
            <a:endParaRPr kumimoji="1" lang="en-US" altLang="ja-JP" dirty="0"/>
          </a:p>
          <a:p>
            <a:r>
              <a:rPr kumimoji="1" lang="ja-JP" altLang="en-US" dirty="0"/>
              <a:t>今回は、認知機能に関係なくすべての入所者様を対象としています</a:t>
            </a:r>
            <a:endParaRPr kumimoji="1" lang="en-US" altLang="ja-JP" dirty="0"/>
          </a:p>
        </p:txBody>
      </p:sp>
      <p:sp>
        <p:nvSpPr>
          <p:cNvPr id="4" name="スライド番号プレースホルダ 3"/>
          <p:cNvSpPr>
            <a:spLocks noGrp="1"/>
          </p:cNvSpPr>
          <p:nvPr>
            <p:ph type="sldNum" sz="quarter" idx="10"/>
          </p:nvPr>
        </p:nvSpPr>
        <p:spPr/>
        <p:txBody>
          <a:bodyPr/>
          <a:lstStyle/>
          <a:p>
            <a:fld id="{008BDF86-377F-42E2-94BB-6CC16F1E1902}" type="slidenum">
              <a:rPr kumimoji="1" lang="ja-JP" altLang="en-US" smtClean="0"/>
              <a:pPr/>
              <a:t>2</a:t>
            </a:fld>
            <a:endParaRPr kumimoji="1" lang="ja-JP" altLang="en-US"/>
          </a:p>
        </p:txBody>
      </p:sp>
      <p:sp>
        <p:nvSpPr>
          <p:cNvPr id="5" name="日付プレースホルダ 4"/>
          <p:cNvSpPr>
            <a:spLocks noGrp="1"/>
          </p:cNvSpPr>
          <p:nvPr>
            <p:ph type="dt" idx="11"/>
          </p:nvPr>
        </p:nvSpPr>
        <p:spPr/>
        <p:txBody>
          <a:bodyPr/>
          <a:lstStyle/>
          <a:p>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スライド イメージ プレースホルダ 1"/>
          <p:cNvSpPr>
            <a:spLocks noGrp="1" noRot="1" noChangeAspect="1" noTextEdit="1"/>
          </p:cNvSpPr>
          <p:nvPr>
            <p:ph type="sldImg"/>
          </p:nvPr>
        </p:nvSpPr>
        <p:spPr>
          <a:ln/>
        </p:spPr>
      </p:sp>
      <p:sp>
        <p:nvSpPr>
          <p:cNvPr id="38915" name="ノート プレースホルダ 2"/>
          <p:cNvSpPr>
            <a:spLocks noGrp="1"/>
          </p:cNvSpPr>
          <p:nvPr>
            <p:ph type="body" idx="1"/>
          </p:nvPr>
        </p:nvSpPr>
        <p:spPr>
          <a:noFill/>
          <a:ln/>
        </p:spPr>
        <p:txBody>
          <a:bodyPr>
            <a:normAutofit lnSpcReduction="10000"/>
          </a:bodyPr>
          <a:lstStyle/>
          <a:p>
            <a:pPr eaLnBrk="1" hangingPunct="1"/>
            <a:r>
              <a:rPr kumimoji="1" lang="ja-JP" altLang="en-US">
                <a:ea typeface="ＭＳ Ｐゴシック" charset="-128"/>
              </a:rPr>
              <a:t>アビー痛みスケールは６つの項目からなり、それらの項目についての対象者の状態について、なしから重度を選択し、その＠合計点により疼痛の程度をアセスメントします</a:t>
            </a:r>
            <a:endParaRPr kumimoji="1" lang="en-US" altLang="ja-JP">
              <a:ea typeface="ＭＳ Ｐゴシック" charset="-128"/>
            </a:endParaRPr>
          </a:p>
          <a:p>
            <a:pPr eaLnBrk="1" hangingPunct="1"/>
            <a:endParaRPr kumimoji="1" lang="en-US" altLang="ja-JP">
              <a:ea typeface="ＭＳ Ｐゴシック" charset="-128"/>
            </a:endParaRPr>
          </a:p>
          <a:p>
            <a:pPr eaLnBrk="1" hangingPunct="1"/>
            <a:endParaRPr kumimoji="1" lang="en-US" altLang="ja-JP">
              <a:ea typeface="ＭＳ Ｐゴシック" charset="-128"/>
            </a:endParaRPr>
          </a:p>
          <a:p>
            <a:pPr eaLnBrk="1" hangingPunct="1"/>
            <a:r>
              <a:rPr kumimoji="1" lang="ja-JP" altLang="en-US">
                <a:ea typeface="ＭＳ Ｐゴシック" charset="-128"/>
              </a:rPr>
              <a:t>一番目の「声をあげる」の例としては、しくしく泣いていたり、うめき声をあげるなどがあります</a:t>
            </a:r>
            <a:endParaRPr kumimoji="1" lang="en-US" altLang="ja-JP">
              <a:ea typeface="ＭＳ Ｐゴシック" charset="-128"/>
            </a:endParaRPr>
          </a:p>
          <a:p>
            <a:pPr eaLnBrk="1" hangingPunct="1"/>
            <a:r>
              <a:rPr kumimoji="1" lang="ja-JP" altLang="en-US">
                <a:ea typeface="ＭＳ Ｐゴシック" charset="-128"/>
              </a:rPr>
              <a:t>次の「表情」の例としては、緊張して見えたりや顔をしかめていることなどです</a:t>
            </a:r>
            <a:endParaRPr kumimoji="1" lang="en-US" altLang="ja-JP">
              <a:ea typeface="ＭＳ Ｐゴシック" charset="-128"/>
            </a:endParaRPr>
          </a:p>
          <a:p>
            <a:pPr eaLnBrk="1" hangingPunct="1"/>
            <a:r>
              <a:rPr kumimoji="1" lang="ja-JP" altLang="en-US">
                <a:ea typeface="ＭＳ Ｐゴシック" charset="-128"/>
              </a:rPr>
              <a:t>次の「ボディランゲージの変化」としては、落ち着かずそわそわしていたり、体をゆらす、体の一部をかばうことなどです</a:t>
            </a:r>
            <a:endParaRPr kumimoji="1" lang="en-US" altLang="ja-JP">
              <a:ea typeface="ＭＳ Ｐゴシック" charset="-128"/>
            </a:endParaRPr>
          </a:p>
          <a:p>
            <a:pPr eaLnBrk="1" hangingPunct="1"/>
            <a:r>
              <a:rPr kumimoji="1" lang="ja-JP" altLang="en-US">
                <a:ea typeface="ＭＳ Ｐゴシック" charset="-128"/>
              </a:rPr>
              <a:t>次の「行動の変化」の例としては、混乱状態の増強や通常の状態からの変化などがあります</a:t>
            </a:r>
            <a:endParaRPr kumimoji="1" lang="en-US" altLang="ja-JP">
              <a:ea typeface="ＭＳ Ｐゴシック" charset="-128"/>
            </a:endParaRPr>
          </a:p>
          <a:p>
            <a:pPr eaLnBrk="1" hangingPunct="1"/>
            <a:r>
              <a:rPr kumimoji="1" lang="ja-JP" altLang="en-US">
                <a:ea typeface="ＭＳ Ｐゴシック" charset="-128"/>
              </a:rPr>
              <a:t>「生理学変化」の例としては、発汗や顔面蒼白、紅潮などです</a:t>
            </a:r>
            <a:endParaRPr kumimoji="1" lang="en-US" altLang="ja-JP">
              <a:ea typeface="ＭＳ Ｐゴシック" charset="-128"/>
            </a:endParaRPr>
          </a:p>
          <a:p>
            <a:pPr eaLnBrk="1" hangingPunct="1"/>
            <a:r>
              <a:rPr kumimoji="1" lang="ja-JP" altLang="en-US">
                <a:ea typeface="ＭＳ Ｐゴシック" charset="-128"/>
              </a:rPr>
              <a:t>「身体的変化」の例としては、皮膚の損傷、関節炎などがあります</a:t>
            </a:r>
            <a:endParaRPr kumimoji="1" lang="en-US" altLang="ja-JP">
              <a:ea typeface="ＭＳ Ｐゴシック" charset="-128"/>
            </a:endParaRPr>
          </a:p>
          <a:p>
            <a:pPr eaLnBrk="1" hangingPunct="1"/>
            <a:r>
              <a:rPr kumimoji="1" lang="ja-JP" altLang="en-US">
                <a:ea typeface="ＭＳ Ｐゴシック" charset="-128"/>
              </a:rPr>
              <a:t>測定者は、それら６つの項目に関する対象者の状態について、なしから重度を選択し、その＠合計点により疼痛の程度をアセスメントします</a:t>
            </a:r>
            <a:endParaRPr kumimoji="1" lang="en-US" altLang="ja-JP">
              <a:ea typeface="ＭＳ Ｐゴシック" charset="-128"/>
            </a:endParaRPr>
          </a:p>
          <a:p>
            <a:pPr eaLnBrk="1" hangingPunct="1"/>
            <a:endParaRPr kumimoji="1" lang="en-US" altLang="ja-JP">
              <a:ea typeface="ＭＳ Ｐゴシック" charset="-128"/>
            </a:endParaRPr>
          </a:p>
          <a:p>
            <a:pPr eaLnBrk="1" hangingPunct="1"/>
            <a:r>
              <a:rPr kumimoji="1" lang="ja-JP" altLang="en-US">
                <a:ea typeface="ＭＳ Ｐゴシック" charset="-128"/>
              </a:rPr>
              <a:t>アビー痛みスケールは、入所者のことをよく知る施設の看護師や介護職者用に開発されたことから、本研究でも測定者は対象者の背景に関する情報を収集してから測定を行いました</a:t>
            </a:r>
            <a:endParaRPr kumimoji="1" lang="en-US" altLang="ja-JP">
              <a:ea typeface="ＭＳ Ｐゴシック" charset="-128"/>
            </a:endParaRPr>
          </a:p>
          <a:p>
            <a:pPr eaLnBrk="1" hangingPunct="1"/>
            <a:r>
              <a:rPr kumimoji="1" lang="ja-JP" altLang="en-US">
                <a:ea typeface="ＭＳ Ｐゴシック" charset="-128"/>
              </a:rPr>
              <a:t>また、本研究に先立ち、測定者の一人は、アビー痛みスケールの開発者が参加するオーストラリアの研究班において、施設でのアビー痛みスケールによる測定の見学と実施に関する研修を行いました</a:t>
            </a:r>
            <a:endParaRPr kumimoji="1" lang="en-US" altLang="ja-JP">
              <a:ea typeface="ＭＳ Ｐゴシック" charset="-128"/>
            </a:endParaRPr>
          </a:p>
          <a:p>
            <a:pPr eaLnBrk="1" hangingPunct="1"/>
            <a:endParaRPr kumimoji="1" lang="en-US" altLang="ja-JP">
              <a:ea typeface="ＭＳ Ｐゴシック" charset="-128"/>
            </a:endParaRPr>
          </a:p>
          <a:p>
            <a:pPr eaLnBrk="1" hangingPunct="1"/>
            <a:r>
              <a:rPr kumimoji="1" lang="ja-JP" altLang="en-US">
                <a:ea typeface="ＭＳ Ｐゴシック" charset="-128"/>
              </a:rPr>
              <a:t>以降、アビー痛みスケールの日本語版を</a:t>
            </a:r>
            <a:r>
              <a:rPr kumimoji="1" lang="en-US" altLang="ja-JP">
                <a:ea typeface="ＭＳ Ｐゴシック" charset="-128"/>
              </a:rPr>
              <a:t>APS</a:t>
            </a:r>
            <a:r>
              <a:rPr kumimoji="1" lang="ja-JP" altLang="en-US">
                <a:ea typeface="ＭＳ Ｐゴシック" charset="-128"/>
              </a:rPr>
              <a:t>ー</a:t>
            </a:r>
            <a:r>
              <a:rPr kumimoji="1" lang="en-US" altLang="ja-JP">
                <a:ea typeface="ＭＳ Ｐゴシック" charset="-128"/>
              </a:rPr>
              <a:t>J</a:t>
            </a:r>
            <a:r>
              <a:rPr kumimoji="1" lang="ja-JP" altLang="en-US">
                <a:ea typeface="ＭＳ Ｐゴシック" charset="-128"/>
              </a:rPr>
              <a:t>と略させていただきます</a:t>
            </a:r>
            <a:endParaRPr kumimoji="1" lang="en-US" altLang="ja-JP">
              <a:ea typeface="ＭＳ Ｐゴシック" charset="-128"/>
            </a:endParaRPr>
          </a:p>
        </p:txBody>
      </p:sp>
      <p:sp>
        <p:nvSpPr>
          <p:cNvPr id="31748" name="スライド番号プレースホルダ 3"/>
          <p:cNvSpPr>
            <a:spLocks noGrp="1"/>
          </p:cNvSpPr>
          <p:nvPr>
            <p:ph type="sldNum" sz="quarter" idx="5"/>
          </p:nvPr>
        </p:nvSpPr>
        <p:spPr/>
        <p:txBody>
          <a:bodyPr/>
          <a:lstStyle/>
          <a:p>
            <a:pPr>
              <a:defRPr/>
            </a:pPr>
            <a:fld id="{FF07B306-E368-4B51-8D44-039EBC53829E}" type="slidenum">
              <a:rPr lang="ja-JP" altLang="en-US" smtClean="0"/>
              <a:pPr>
                <a:defRPr/>
              </a:pPr>
              <a:t>3</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目的：スケールによる適切な測定方法を知る（以下最後まで）</a:t>
            </a:r>
            <a:endParaRPr kumimoji="1" lang="en-US" altLang="ja-JP" dirty="0"/>
          </a:p>
          <a:p>
            <a:endParaRPr kumimoji="1" lang="en-US" altLang="ja-JP" dirty="0"/>
          </a:p>
          <a:p>
            <a:r>
              <a:rPr kumimoji="1" lang="ja-JP" altLang="en-US" dirty="0"/>
              <a:t>まず、１番目の項目が「声を上げる」です</a:t>
            </a:r>
            <a:endParaRPr kumimoji="1" lang="en-US" altLang="ja-JP" dirty="0"/>
          </a:p>
          <a:p>
            <a:endParaRPr kumimoji="1" lang="en-US" altLang="ja-JP" dirty="0"/>
          </a:p>
          <a:p>
            <a:pPr defTabSz="924757">
              <a:defRPr/>
            </a:pPr>
            <a:r>
              <a:rPr kumimoji="1" lang="ja-JP" altLang="en-US" dirty="0"/>
              <a:t>その人特有の不快な発声があったとき、例えば嫌なときに「たたたたたたた」とリズミカルに言うような人がいたとしたらその声を上げている程度により判断します</a:t>
            </a:r>
            <a:endParaRPr kumimoji="1" lang="en-US" altLang="ja-JP" dirty="0"/>
          </a:p>
          <a:p>
            <a:endParaRPr kumimoji="1" lang="en-US" altLang="ja-JP" dirty="0"/>
          </a:p>
          <a:p>
            <a:r>
              <a:rPr kumimoji="1" lang="ja-JP" altLang="en-US" dirty="0"/>
              <a:t>泣きわめいているような時は、もうそれ以上泣きわめくことはできないように声を上げているような時は、「声を上げる」の項目の中では「重度」といえます</a:t>
            </a:r>
            <a:endParaRPr kumimoji="1" lang="en-US" altLang="ja-JP" dirty="0"/>
          </a:p>
          <a:p>
            <a:r>
              <a:rPr kumimoji="1" lang="ja-JP" altLang="en-US" dirty="0"/>
              <a:t>反対に「うっ」と小さくかすかにいったような時は「軽度」といえます</a:t>
            </a:r>
            <a:endParaRPr kumimoji="1" lang="en-US" altLang="ja-JP" dirty="0"/>
          </a:p>
          <a:p>
            <a:r>
              <a:rPr kumimoji="1" lang="ja-JP" altLang="en-US" dirty="0"/>
              <a:t>その両方に当てはまらないその中間であるときは「中程度」であるといえます</a:t>
            </a:r>
            <a:endParaRPr kumimoji="1" lang="en-US" altLang="ja-JP" dirty="0"/>
          </a:p>
          <a:p>
            <a:endParaRPr kumimoji="1" lang="en-US" altLang="ja-JP" dirty="0"/>
          </a:p>
          <a:p>
            <a:r>
              <a:rPr kumimoji="1" lang="ja-JP" altLang="en-US" dirty="0"/>
              <a:t>痛みに関係していないと、思われるようなときでも、泣いていたり、不快な言動があった場合は、点をつけます</a:t>
            </a:r>
            <a:endParaRPr kumimoji="1" lang="en-US" altLang="ja-JP" dirty="0"/>
          </a:p>
          <a:p>
            <a:endParaRPr kumimoji="1" lang="en-US" altLang="ja-JP" dirty="0"/>
          </a:p>
          <a:p>
            <a:endParaRPr kumimoji="1" lang="ja-JP" altLang="en-US" dirty="0"/>
          </a:p>
        </p:txBody>
      </p:sp>
      <p:sp>
        <p:nvSpPr>
          <p:cNvPr id="4" name="スライド番号プレースホルダ 3"/>
          <p:cNvSpPr>
            <a:spLocks noGrp="1"/>
          </p:cNvSpPr>
          <p:nvPr>
            <p:ph type="sldNum" sz="quarter" idx="10"/>
          </p:nvPr>
        </p:nvSpPr>
        <p:spPr/>
        <p:txBody>
          <a:bodyPr/>
          <a:lstStyle/>
          <a:p>
            <a:fld id="{008BDF86-377F-42E2-94BB-6CC16F1E1902}" type="slidenum">
              <a:rPr kumimoji="1" lang="ja-JP" altLang="en-US" smtClean="0"/>
              <a:pPr/>
              <a:t>4</a:t>
            </a:fld>
            <a:endParaRPr kumimoji="1" lang="ja-JP" altLang="en-US"/>
          </a:p>
        </p:txBody>
      </p:sp>
      <p:sp>
        <p:nvSpPr>
          <p:cNvPr id="5" name="日付プレースホルダ 4"/>
          <p:cNvSpPr>
            <a:spLocks noGrp="1"/>
          </p:cNvSpPr>
          <p:nvPr>
            <p:ph type="dt" idx="11"/>
          </p:nvPr>
        </p:nvSpPr>
        <p:spPr/>
        <p:txBody>
          <a:bodyPr/>
          <a:lstStyle/>
          <a:p>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dirty="0"/>
          </a:p>
          <a:p>
            <a:r>
              <a:rPr kumimoji="1" lang="ja-JP" altLang="en-US" dirty="0"/>
              <a:t>この場合の軽度は、やや緊張して見えたような時、ほほの筋肉が少しつり上がって（手でほほの肉を上げるジェスチャー）、すこし緊張している様子あったり不安げな</a:t>
            </a:r>
            <a:r>
              <a:rPr kumimoji="1" lang="ja-JP" altLang="en-US" dirty="0" err="1"/>
              <a:t>様子ががうかがえる</a:t>
            </a:r>
            <a:r>
              <a:rPr kumimoji="1" lang="ja-JP" altLang="en-US" dirty="0"/>
              <a:t>時は「軽度」です</a:t>
            </a:r>
            <a:endParaRPr kumimoji="1" lang="en-US" altLang="ja-JP" dirty="0"/>
          </a:p>
          <a:p>
            <a:r>
              <a:rPr kumimoji="1" lang="ja-JP" altLang="en-US" dirty="0"/>
              <a:t>反対に「苦悶（くもん）苦しみもたえること」の表情があるような時は重度であるといえます</a:t>
            </a:r>
            <a:endParaRPr kumimoji="1" lang="en-US" altLang="ja-JP" dirty="0"/>
          </a:p>
          <a:p>
            <a:endParaRPr kumimoji="1" lang="en-US" altLang="ja-JP" dirty="0"/>
          </a:p>
          <a:p>
            <a:r>
              <a:rPr kumimoji="1" lang="ja-JP" altLang="en-US" dirty="0"/>
              <a:t>次にどのような表情の変化をみるかの例をあげました</a:t>
            </a:r>
          </a:p>
        </p:txBody>
      </p:sp>
      <p:sp>
        <p:nvSpPr>
          <p:cNvPr id="4" name="スライド番号プレースホルダ 3"/>
          <p:cNvSpPr>
            <a:spLocks noGrp="1"/>
          </p:cNvSpPr>
          <p:nvPr>
            <p:ph type="sldNum" sz="quarter" idx="10"/>
          </p:nvPr>
        </p:nvSpPr>
        <p:spPr/>
        <p:txBody>
          <a:bodyPr/>
          <a:lstStyle/>
          <a:p>
            <a:fld id="{008BDF86-377F-42E2-94BB-6CC16F1E1902}" type="slidenum">
              <a:rPr kumimoji="1" lang="ja-JP" altLang="en-US" smtClean="0"/>
              <a:pPr/>
              <a:t>5</a:t>
            </a:fld>
            <a:endParaRPr kumimoji="1" lang="ja-JP" altLang="en-US"/>
          </a:p>
        </p:txBody>
      </p:sp>
      <p:sp>
        <p:nvSpPr>
          <p:cNvPr id="5" name="日付プレースホルダ 4"/>
          <p:cNvSpPr>
            <a:spLocks noGrp="1"/>
          </p:cNvSpPr>
          <p:nvPr>
            <p:ph type="dt" idx="11"/>
          </p:nvPr>
        </p:nvSpPr>
        <p:spPr/>
        <p:txBody>
          <a:bodyPr/>
          <a:lstStyle/>
          <a:p>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今からこの方は、痛みにより表情がかわります</a:t>
            </a:r>
            <a:endParaRPr kumimoji="1" lang="en-US" altLang="ja-JP" dirty="0"/>
          </a:p>
          <a:p>
            <a:r>
              <a:rPr kumimoji="1" lang="ja-JP" altLang="en-US" dirty="0"/>
              <a:t>何が変化したかをよくみてしてください</a:t>
            </a:r>
          </a:p>
        </p:txBody>
      </p:sp>
      <p:sp>
        <p:nvSpPr>
          <p:cNvPr id="4" name="スライド番号プレースホルダ 3"/>
          <p:cNvSpPr>
            <a:spLocks noGrp="1"/>
          </p:cNvSpPr>
          <p:nvPr>
            <p:ph type="sldNum" sz="quarter" idx="10"/>
          </p:nvPr>
        </p:nvSpPr>
        <p:spPr/>
        <p:txBody>
          <a:bodyPr/>
          <a:lstStyle/>
          <a:p>
            <a:fld id="{008BDF86-377F-42E2-94BB-6CC16F1E1902}" type="slidenum">
              <a:rPr kumimoji="1" lang="ja-JP" altLang="en-US" smtClean="0"/>
              <a:pPr/>
              <a:t>6</a:t>
            </a:fld>
            <a:endParaRPr kumimoji="1" lang="ja-JP" altLang="en-US"/>
          </a:p>
        </p:txBody>
      </p:sp>
      <p:sp>
        <p:nvSpPr>
          <p:cNvPr id="5" name="日付プレースホルダ 4"/>
          <p:cNvSpPr>
            <a:spLocks noGrp="1"/>
          </p:cNvSpPr>
          <p:nvPr>
            <p:ph type="dt" idx="11"/>
          </p:nvPr>
        </p:nvSpPr>
        <p:spPr/>
        <p:txBody>
          <a:bodyPr/>
          <a:lstStyle/>
          <a:p>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これは、「重度」であるといえます</a:t>
            </a:r>
          </a:p>
        </p:txBody>
      </p:sp>
      <p:sp>
        <p:nvSpPr>
          <p:cNvPr id="4" name="スライド番号プレースホルダ 3"/>
          <p:cNvSpPr>
            <a:spLocks noGrp="1"/>
          </p:cNvSpPr>
          <p:nvPr>
            <p:ph type="sldNum" sz="quarter" idx="10"/>
          </p:nvPr>
        </p:nvSpPr>
        <p:spPr/>
        <p:txBody>
          <a:bodyPr/>
          <a:lstStyle/>
          <a:p>
            <a:fld id="{008BDF86-377F-42E2-94BB-6CC16F1E1902}" type="slidenum">
              <a:rPr kumimoji="1" lang="ja-JP" altLang="en-US" smtClean="0"/>
              <a:pPr/>
              <a:t>7</a:t>
            </a:fld>
            <a:endParaRPr kumimoji="1" lang="ja-JP" altLang="en-US"/>
          </a:p>
        </p:txBody>
      </p:sp>
      <p:sp>
        <p:nvSpPr>
          <p:cNvPr id="5" name="日付プレースホルダ 4"/>
          <p:cNvSpPr>
            <a:spLocks noGrp="1"/>
          </p:cNvSpPr>
          <p:nvPr>
            <p:ph type="dt" idx="11"/>
          </p:nvPr>
        </p:nvSpPr>
        <p:spPr/>
        <p:txBody>
          <a:bodyPr/>
          <a:lstStyle/>
          <a:p>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ﾎﾞティーランゲージとは、身振りなど、体を動かして考えや感情を伝達すること（カタカナ辞典）です</a:t>
            </a:r>
            <a:endParaRPr kumimoji="1" lang="en-US" altLang="ja-JP" dirty="0"/>
          </a:p>
          <a:p>
            <a:r>
              <a:rPr kumimoji="1" lang="ja-JP" altLang="en-US" dirty="0"/>
              <a:t>つまり、身振りなどで痛みがあるということが伝わってくるような時、または、痛みがあるかないかはわからないけれど、ボディランゲージの変化があったとき、この項目にチェックします</a:t>
            </a:r>
          </a:p>
        </p:txBody>
      </p:sp>
      <p:sp>
        <p:nvSpPr>
          <p:cNvPr id="4" name="スライド番号プレースホルダ 3"/>
          <p:cNvSpPr>
            <a:spLocks noGrp="1"/>
          </p:cNvSpPr>
          <p:nvPr>
            <p:ph type="sldNum" sz="quarter" idx="10"/>
          </p:nvPr>
        </p:nvSpPr>
        <p:spPr/>
        <p:txBody>
          <a:bodyPr/>
          <a:lstStyle/>
          <a:p>
            <a:fld id="{008BDF86-377F-42E2-94BB-6CC16F1E1902}" type="slidenum">
              <a:rPr kumimoji="1" lang="ja-JP" altLang="en-US" smtClean="0"/>
              <a:pPr/>
              <a:t>8</a:t>
            </a:fld>
            <a:endParaRPr kumimoji="1" lang="ja-JP" altLang="en-US"/>
          </a:p>
        </p:txBody>
      </p:sp>
      <p:sp>
        <p:nvSpPr>
          <p:cNvPr id="5" name="日付プレースホルダ 4"/>
          <p:cNvSpPr>
            <a:spLocks noGrp="1"/>
          </p:cNvSpPr>
          <p:nvPr>
            <p:ph type="dt" idx="11"/>
          </p:nvPr>
        </p:nvSpPr>
        <p:spPr/>
        <p:txBody>
          <a:bodyPr/>
          <a:lstStyle/>
          <a:p>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表情などはいれないで、ボディランゲージだけでみると中程度のボディランゲージ、</a:t>
            </a:r>
            <a:endParaRPr kumimoji="1" lang="en-US" altLang="ja-JP" dirty="0"/>
          </a:p>
          <a:p>
            <a:r>
              <a:rPr kumimoji="1" lang="ja-JP" altLang="en-US" dirty="0"/>
              <a:t>もし、重度であるならばさらに手を握り締めたり、さらに足をかかえたり、手で痛いところを強く抑えるような状況になる。</a:t>
            </a:r>
            <a:endParaRPr kumimoji="1" lang="en-US" altLang="ja-JP" dirty="0"/>
          </a:p>
          <a:p>
            <a:r>
              <a:rPr kumimoji="1" lang="ja-JP" altLang="en-US" dirty="0"/>
              <a:t>軽度ならば、片手で痛いところに手をそえた程度であるといえる</a:t>
            </a:r>
          </a:p>
        </p:txBody>
      </p:sp>
      <p:sp>
        <p:nvSpPr>
          <p:cNvPr id="4" name="スライド番号プレースホルダ 3"/>
          <p:cNvSpPr>
            <a:spLocks noGrp="1"/>
          </p:cNvSpPr>
          <p:nvPr>
            <p:ph type="sldNum" sz="quarter" idx="10"/>
          </p:nvPr>
        </p:nvSpPr>
        <p:spPr/>
        <p:txBody>
          <a:bodyPr/>
          <a:lstStyle/>
          <a:p>
            <a:fld id="{008BDF86-377F-42E2-94BB-6CC16F1E1902}" type="slidenum">
              <a:rPr kumimoji="1" lang="ja-JP" altLang="en-US" smtClean="0"/>
              <a:pPr/>
              <a:t>9</a:t>
            </a:fld>
            <a:endParaRPr kumimoji="1" lang="ja-JP" altLang="en-US"/>
          </a:p>
        </p:txBody>
      </p:sp>
      <p:sp>
        <p:nvSpPr>
          <p:cNvPr id="5" name="日付プレースホルダ 4"/>
          <p:cNvSpPr>
            <a:spLocks noGrp="1"/>
          </p:cNvSpPr>
          <p:nvPr>
            <p:ph type="dt" idx="11"/>
          </p:nvPr>
        </p:nvSpPr>
        <p:spPr/>
        <p:txBody>
          <a:bodyPr/>
          <a:lstStyle/>
          <a:p>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2"/>
      </p:bgRef>
    </p:bg>
    <p:spTree>
      <p:nvGrpSpPr>
        <p:cNvPr id="1" name=""/>
        <p:cNvGrpSpPr/>
        <p:nvPr/>
      </p:nvGrpSpPr>
      <p:grpSpPr>
        <a:xfrm>
          <a:off x="0" y="0"/>
          <a:ext cx="0" cy="0"/>
          <a:chOff x="0" y="0"/>
          <a:chExt cx="0" cy="0"/>
        </a:xfrm>
      </p:grpSpPr>
      <p:sp>
        <p:nvSpPr>
          <p:cNvPr id="15" name="正方形/長方形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正方形/長方形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正方形/長方形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正方形/長方形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正方形/長方形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サブタイトル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a:t>マスタ サブタイトルの書式設定</a:t>
            </a:r>
            <a:endParaRPr kumimoji="0" lang="en-US"/>
          </a:p>
        </p:txBody>
      </p:sp>
      <p:sp>
        <p:nvSpPr>
          <p:cNvPr id="28" name="日付プレースホルダ 27"/>
          <p:cNvSpPr>
            <a:spLocks noGrp="1"/>
          </p:cNvSpPr>
          <p:nvPr>
            <p:ph type="dt" sz="half" idx="10"/>
          </p:nvPr>
        </p:nvSpPr>
        <p:spPr/>
        <p:txBody>
          <a:bodyPr/>
          <a:lstStyle/>
          <a:p>
            <a:fld id="{71DBC58D-DE02-45A4-8704-7DC5E06E3072}" type="datetimeFigureOut">
              <a:rPr kumimoji="1" lang="ja-JP" altLang="en-US" smtClean="0"/>
              <a:pPr/>
              <a:t>2022/6/10</a:t>
            </a:fld>
            <a:endParaRPr kumimoji="1" lang="ja-JP" altLang="en-US"/>
          </a:p>
        </p:txBody>
      </p:sp>
      <p:sp>
        <p:nvSpPr>
          <p:cNvPr id="17" name="フッター プレースホルダ 16"/>
          <p:cNvSpPr>
            <a:spLocks noGrp="1"/>
          </p:cNvSpPr>
          <p:nvPr>
            <p:ph type="ftr" sz="quarter" idx="11"/>
          </p:nvPr>
        </p:nvSpPr>
        <p:spPr/>
        <p:txBody>
          <a:bodyPr/>
          <a:lstStyle/>
          <a:p>
            <a:endParaRPr kumimoji="1" lang="ja-JP" altLang="en-US"/>
          </a:p>
        </p:txBody>
      </p:sp>
      <p:sp>
        <p:nvSpPr>
          <p:cNvPr id="7" name="直線コネクタ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正方形/長方形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円/楕円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円/楕円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スライド番号プレースホルダ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7E4DA03-752A-4FD8-88A0-4CE357E6935B}" type="slidenum">
              <a:rPr kumimoji="1" lang="ja-JP" altLang="en-US" smtClean="0"/>
              <a:pPr/>
              <a:t>‹#›</a:t>
            </a:fld>
            <a:endParaRPr kumimoji="1" lang="ja-JP" altLang="en-US"/>
          </a:p>
        </p:txBody>
      </p:sp>
      <p:sp>
        <p:nvSpPr>
          <p:cNvPr id="8" name="タイトル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ja-JP" altLang="en-US"/>
              <a:t>マスタ タイトルの書式設定</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71DBC58D-DE02-45A4-8704-7DC5E06E3072}" type="datetimeFigureOut">
              <a:rPr kumimoji="1" lang="ja-JP" altLang="en-US" smtClean="0"/>
              <a:pPr/>
              <a:t>2022/6/10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7E4DA03-752A-4FD8-88A0-4CE357E6935B}" type="slidenum">
              <a:rPr kumimoji="1" lang="ja-JP" altLang="en-US" smtClean="0"/>
              <a:pPr/>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bg>
      <p:bgRef idx="1001">
        <a:schemeClr val="bg2"/>
      </p:bgRef>
    </p:bg>
    <p:spTree>
      <p:nvGrpSpPr>
        <p:cNvPr id="1" name=""/>
        <p:cNvGrpSpPr/>
        <p:nvPr/>
      </p:nvGrpSpPr>
      <p:grpSpPr>
        <a:xfrm>
          <a:off x="0" y="0"/>
          <a:ext cx="0" cy="0"/>
          <a:chOff x="0" y="0"/>
          <a:chExt cx="0" cy="0"/>
        </a:xfrm>
      </p:grpSpPr>
      <p:sp>
        <p:nvSpPr>
          <p:cNvPr id="7" name="正方形/長方形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正方形/長方形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正方形/長方形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正方形/長方形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正方形/長方形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正方形/長方形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直線コネクタ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円/楕円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円/楕円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スライド番号プレースホルダ 5"/>
          <p:cNvSpPr>
            <a:spLocks noGrp="1"/>
          </p:cNvSpPr>
          <p:nvPr>
            <p:ph type="sldNum" sz="quarter" idx="12"/>
          </p:nvPr>
        </p:nvSpPr>
        <p:spPr>
          <a:xfrm>
            <a:off x="6915912" y="3009901"/>
            <a:ext cx="457200" cy="441325"/>
          </a:xfrm>
        </p:spPr>
        <p:txBody>
          <a:bodyPr/>
          <a:lstStyle/>
          <a:p>
            <a:fld id="{57E4DA03-752A-4FD8-88A0-4CE357E6935B}" type="slidenum">
              <a:rPr kumimoji="1" lang="ja-JP" altLang="en-US" smtClean="0"/>
              <a:pPr/>
              <a:t>‹#›</a:t>
            </a:fld>
            <a:endParaRPr kumimoji="1" lang="ja-JP" altLang="en-US"/>
          </a:p>
        </p:txBody>
      </p:sp>
      <p:sp>
        <p:nvSpPr>
          <p:cNvPr id="3" name="縦書きテキスト プレースホルダ 2"/>
          <p:cNvSpPr>
            <a:spLocks noGrp="1"/>
          </p:cNvSpPr>
          <p:nvPr>
            <p:ph type="body" orient="vert" idx="1"/>
          </p:nvPr>
        </p:nvSpPr>
        <p:spPr>
          <a:xfrm>
            <a:off x="304800" y="304800"/>
            <a:ext cx="6553200" cy="5821366"/>
          </a:xfrm>
        </p:spPr>
        <p:txBody>
          <a:bodyPr vert="eaVer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71DBC58D-DE02-45A4-8704-7DC5E06E3072}" type="datetimeFigureOut">
              <a:rPr kumimoji="1" lang="ja-JP" altLang="en-US" smtClean="0"/>
              <a:pPr/>
              <a:t>2022/6/10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2" name="縦書きタイトル 1"/>
          <p:cNvSpPr>
            <a:spLocks noGrp="1"/>
          </p:cNvSpPr>
          <p:nvPr>
            <p:ph type="title" orient="vert"/>
          </p:nvPr>
        </p:nvSpPr>
        <p:spPr>
          <a:xfrm>
            <a:off x="7391400" y="304801"/>
            <a:ext cx="1447800" cy="5851525"/>
          </a:xfrm>
        </p:spPr>
        <p:txBody>
          <a:bodyPr vert="eaVert"/>
          <a:lstStyle/>
          <a:p>
            <a:r>
              <a:rPr kumimoji="0" lang="ja-JP" altLang="en-US"/>
              <a:t>マスタ タイトルの書式設定</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accent3">
                    <a:shade val="75000"/>
                  </a:schemeClr>
                </a:solidFill>
              </a:defRPr>
            </a:lvl1pPr>
          </a:lstStyle>
          <a:p>
            <a:r>
              <a:rPr kumimoji="0" lang="ja-JP" altLang="en-US"/>
              <a:t>マスタ タイトルの書式設定</a:t>
            </a:r>
            <a:endParaRPr kumimoji="0" lang="en-US"/>
          </a:p>
        </p:txBody>
      </p:sp>
      <p:sp>
        <p:nvSpPr>
          <p:cNvPr id="4" name="日付プレースホルダ 3"/>
          <p:cNvSpPr>
            <a:spLocks noGrp="1"/>
          </p:cNvSpPr>
          <p:nvPr>
            <p:ph type="dt" sz="half" idx="10"/>
          </p:nvPr>
        </p:nvSpPr>
        <p:spPr/>
        <p:txBody>
          <a:bodyPr/>
          <a:lstStyle/>
          <a:p>
            <a:fld id="{71DBC58D-DE02-45A4-8704-7DC5E06E3072}" type="datetimeFigureOut">
              <a:rPr kumimoji="1" lang="ja-JP" altLang="en-US" smtClean="0"/>
              <a:pPr/>
              <a:t>2022/6/10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4361688" y="1026372"/>
            <a:ext cx="457200" cy="441325"/>
          </a:xfrm>
        </p:spPr>
        <p:txBody>
          <a:bodyPr/>
          <a:lstStyle/>
          <a:p>
            <a:fld id="{57E4DA03-752A-4FD8-88A0-4CE357E6935B}" type="slidenum">
              <a:rPr kumimoji="1" lang="ja-JP" altLang="en-US" smtClean="0"/>
              <a:pPr/>
              <a:t>‹#›</a:t>
            </a:fld>
            <a:endParaRPr kumimoji="1" lang="ja-JP" altLang="en-US"/>
          </a:p>
        </p:txBody>
      </p:sp>
      <p:sp>
        <p:nvSpPr>
          <p:cNvPr id="8" name="コンテンツ プレースホルダ 7"/>
          <p:cNvSpPr>
            <a:spLocks noGrp="1"/>
          </p:cNvSpPr>
          <p:nvPr>
            <p:ph sz="quarter" idx="1"/>
          </p:nvPr>
        </p:nvSpPr>
        <p:spPr>
          <a:xfrm>
            <a:off x="301752" y="1527048"/>
            <a:ext cx="8503920" cy="4572000"/>
          </a:xfrm>
        </p:spPr>
        <p:txBody>
          <a:bodyPr/>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1"/>
      </p:bgRef>
    </p:bg>
    <p:spTree>
      <p:nvGrpSpPr>
        <p:cNvPr id="1" name=""/>
        <p:cNvGrpSpPr/>
        <p:nvPr/>
      </p:nvGrpSpPr>
      <p:grpSpPr>
        <a:xfrm>
          <a:off x="0" y="0"/>
          <a:ext cx="0" cy="0"/>
          <a:chOff x="0" y="0"/>
          <a:chExt cx="0" cy="0"/>
        </a:xfrm>
      </p:grpSpPr>
      <p:sp>
        <p:nvSpPr>
          <p:cNvPr id="17" name="正方形/長方形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正方形/長方形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正方形/長方形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正方形/長方形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正方形/長方形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正方形/長方形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テキスト プレースホルダ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a:t>マスタ テキストの書式設定</a:t>
            </a:r>
          </a:p>
        </p:txBody>
      </p:sp>
      <p:sp>
        <p:nvSpPr>
          <p:cNvPr id="13" name="正方形/長方形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正方形/長方形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フッター プレースホルダ 4"/>
          <p:cNvSpPr>
            <a:spLocks noGrp="1"/>
          </p:cNvSpPr>
          <p:nvPr>
            <p:ph type="ftr" sz="quarter" idx="1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fld id="{71DBC58D-DE02-45A4-8704-7DC5E06E3072}" type="datetimeFigureOut">
              <a:rPr kumimoji="1" lang="ja-JP" altLang="en-US" smtClean="0"/>
              <a:pPr/>
              <a:t>2022/6/10</a:t>
            </a:fld>
            <a:endParaRPr kumimoji="1" lang="ja-JP" altLang="en-US"/>
          </a:p>
        </p:txBody>
      </p:sp>
      <p:sp>
        <p:nvSpPr>
          <p:cNvPr id="8" name="直線コネクタ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円/楕円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円/楕円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スライド番号プレースホルダ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7E4DA03-752A-4FD8-88A0-4CE357E6935B}" type="slidenum">
              <a:rPr kumimoji="1" lang="ja-JP" altLang="en-US" smtClean="0"/>
              <a:pPr/>
              <a:t>‹#›</a:t>
            </a:fld>
            <a:endParaRPr kumimoji="1" lang="ja-JP" altLang="en-US"/>
          </a:p>
        </p:txBody>
      </p:sp>
      <p:sp>
        <p:nvSpPr>
          <p:cNvPr id="2" name="タイトル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ja-JP" altLang="en-US"/>
              <a:t>マスタ タイトルの書式設定</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301752" y="228600"/>
            <a:ext cx="8534400" cy="758952"/>
          </a:xfrm>
        </p:spPr>
        <p:txBody>
          <a:bodyPr/>
          <a:lstStyle/>
          <a:p>
            <a:r>
              <a:rPr kumimoji="0" lang="ja-JP" altLang="en-US"/>
              <a:t>マスタ タイトルの書式設定</a:t>
            </a:r>
            <a:endParaRPr kumimoji="0" lang="en-US"/>
          </a:p>
        </p:txBody>
      </p:sp>
      <p:sp>
        <p:nvSpPr>
          <p:cNvPr id="5" name="日付プレースホルダ 4"/>
          <p:cNvSpPr>
            <a:spLocks noGrp="1"/>
          </p:cNvSpPr>
          <p:nvPr>
            <p:ph type="dt" sz="half" idx="10"/>
          </p:nvPr>
        </p:nvSpPr>
        <p:spPr>
          <a:xfrm>
            <a:off x="5791200" y="6409944"/>
            <a:ext cx="3044952" cy="365760"/>
          </a:xfrm>
        </p:spPr>
        <p:txBody>
          <a:bodyPr/>
          <a:lstStyle/>
          <a:p>
            <a:fld id="{71DBC58D-DE02-45A4-8704-7DC5E06E3072}" type="datetimeFigureOut">
              <a:rPr kumimoji="1" lang="ja-JP" altLang="en-US" smtClean="0"/>
              <a:pPr/>
              <a:t>2022/6/10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7E4DA03-752A-4FD8-88A0-4CE357E6935B}" type="slidenum">
              <a:rPr kumimoji="1" lang="ja-JP" altLang="en-US" smtClean="0"/>
              <a:pPr/>
              <a:t>‹#›</a:t>
            </a:fld>
            <a:endParaRPr kumimoji="1" lang="ja-JP" altLang="en-US"/>
          </a:p>
        </p:txBody>
      </p:sp>
      <p:sp>
        <p:nvSpPr>
          <p:cNvPr id="8" name="直線コネクタ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コンテンツ プレースホルダ 9"/>
          <p:cNvSpPr>
            <a:spLocks noGrp="1"/>
          </p:cNvSpPr>
          <p:nvPr>
            <p:ph sz="half" idx="1"/>
          </p:nvPr>
        </p:nvSpPr>
        <p:spPr>
          <a:xfrm>
            <a:off x="301752" y="1371600"/>
            <a:ext cx="4038600" cy="4681728"/>
          </a:xfrm>
        </p:spPr>
        <p:txBody>
          <a:bodyPr/>
          <a:lstStyle>
            <a:lvl1pPr>
              <a:defRPr sz="2500"/>
            </a:lvl1pPr>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2" name="コンテンツ プレースホルダ 11"/>
          <p:cNvSpPr>
            <a:spLocks noGrp="1"/>
          </p:cNvSpPr>
          <p:nvPr>
            <p:ph sz="half" idx="2"/>
          </p:nvPr>
        </p:nvSpPr>
        <p:spPr>
          <a:xfrm>
            <a:off x="4800600" y="1371600"/>
            <a:ext cx="4038600" cy="4681728"/>
          </a:xfrm>
        </p:spPr>
        <p:txBody>
          <a:bodyPr/>
          <a:lstStyle>
            <a:lvl1pPr>
              <a:defRPr sz="2500"/>
            </a:lvl1pPr>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1">
        <a:schemeClr val="bg2"/>
      </p:bgRef>
    </p:bg>
    <p:spTree>
      <p:nvGrpSpPr>
        <p:cNvPr id="1" name=""/>
        <p:cNvGrpSpPr/>
        <p:nvPr/>
      </p:nvGrpSpPr>
      <p:grpSpPr>
        <a:xfrm>
          <a:off x="0" y="0"/>
          <a:ext cx="0" cy="0"/>
          <a:chOff x="0" y="0"/>
          <a:chExt cx="0" cy="0"/>
        </a:xfrm>
      </p:grpSpPr>
      <p:sp>
        <p:nvSpPr>
          <p:cNvPr id="10" name="直線コネクタ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正方形/長方形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正方形/長方形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正方形/長方形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正方形/長方形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正方形/長方形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正方形/長方形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テキスト プレースホルダ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a:t>マスタ テキストの書式設定</a:t>
            </a:r>
          </a:p>
        </p:txBody>
      </p:sp>
      <p:sp>
        <p:nvSpPr>
          <p:cNvPr id="4" name="テキスト プレースホルダ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a:t>マスタ テキストの書式設定</a:t>
            </a:r>
          </a:p>
        </p:txBody>
      </p:sp>
      <p:sp>
        <p:nvSpPr>
          <p:cNvPr id="7" name="日付プレースホルダ 6"/>
          <p:cNvSpPr>
            <a:spLocks noGrp="1"/>
          </p:cNvSpPr>
          <p:nvPr>
            <p:ph type="dt" sz="half" idx="10"/>
          </p:nvPr>
        </p:nvSpPr>
        <p:spPr/>
        <p:txBody>
          <a:bodyPr/>
          <a:lstStyle/>
          <a:p>
            <a:fld id="{71DBC58D-DE02-45A4-8704-7DC5E06E3072}" type="datetimeFigureOut">
              <a:rPr kumimoji="1" lang="ja-JP" altLang="en-US" smtClean="0"/>
              <a:pPr/>
              <a:t>2022/6/10</a:t>
            </a:fld>
            <a:endParaRPr kumimoji="1" lang="ja-JP" altLang="en-US"/>
          </a:p>
        </p:txBody>
      </p:sp>
      <p:sp>
        <p:nvSpPr>
          <p:cNvPr id="8" name="フッター プレースホルダ 7"/>
          <p:cNvSpPr>
            <a:spLocks noGrp="1"/>
          </p:cNvSpPr>
          <p:nvPr>
            <p:ph type="ftr" sz="quarter" idx="11"/>
          </p:nvPr>
        </p:nvSpPr>
        <p:spPr>
          <a:xfrm>
            <a:off x="304800" y="6409944"/>
            <a:ext cx="3581400" cy="365760"/>
          </a:xfrm>
        </p:spPr>
        <p:txBody>
          <a:bodyPr/>
          <a:lstStyle/>
          <a:p>
            <a:endParaRPr kumimoji="1" lang="ja-JP" altLang="en-US"/>
          </a:p>
        </p:txBody>
      </p:sp>
      <p:sp>
        <p:nvSpPr>
          <p:cNvPr id="15" name="直線コネクタ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正方形/長方形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コンテンツ プレースホルダ 23"/>
          <p:cNvSpPr>
            <a:spLocks noGrp="1"/>
          </p:cNvSpPr>
          <p:nvPr>
            <p:ph sz="quarter" idx="2"/>
          </p:nvPr>
        </p:nvSpPr>
        <p:spPr>
          <a:xfrm>
            <a:off x="301752" y="2471383"/>
            <a:ext cx="4041648" cy="3818404"/>
          </a:xfrm>
        </p:spPr>
        <p:txBody>
          <a:bodyPr/>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26" name="コンテンツ プレースホルダ 25"/>
          <p:cNvSpPr>
            <a:spLocks noGrp="1"/>
          </p:cNvSpPr>
          <p:nvPr>
            <p:ph sz="quarter" idx="4"/>
          </p:nvPr>
        </p:nvSpPr>
        <p:spPr>
          <a:xfrm>
            <a:off x="4800600" y="2471383"/>
            <a:ext cx="4038600" cy="3822192"/>
          </a:xfrm>
        </p:spPr>
        <p:txBody>
          <a:bodyPr/>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25" name="円/楕円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円/楕円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スライド番号プレースホルダ 8"/>
          <p:cNvSpPr>
            <a:spLocks noGrp="1"/>
          </p:cNvSpPr>
          <p:nvPr>
            <p:ph type="sldNum" sz="quarter" idx="12"/>
          </p:nvPr>
        </p:nvSpPr>
        <p:spPr>
          <a:xfrm>
            <a:off x="4343400" y="1042416"/>
            <a:ext cx="457200" cy="441325"/>
          </a:xfrm>
        </p:spPr>
        <p:txBody>
          <a:bodyPr/>
          <a:lstStyle>
            <a:lvl1pPr algn="ctr">
              <a:defRPr/>
            </a:lvl1pPr>
          </a:lstStyle>
          <a:p>
            <a:fld id="{57E4DA03-752A-4FD8-88A0-4CE357E6935B}" type="slidenum">
              <a:rPr kumimoji="1" lang="ja-JP" altLang="en-US" smtClean="0"/>
              <a:pPr/>
              <a:t>‹#›</a:t>
            </a:fld>
            <a:endParaRPr kumimoji="1" lang="ja-JP" altLang="en-US"/>
          </a:p>
        </p:txBody>
      </p:sp>
      <p:sp>
        <p:nvSpPr>
          <p:cNvPr id="23" name="タイトル 22"/>
          <p:cNvSpPr>
            <a:spLocks noGrp="1"/>
          </p:cNvSpPr>
          <p:nvPr>
            <p:ph type="title"/>
          </p:nvPr>
        </p:nvSpPr>
        <p:spPr/>
        <p:txBody>
          <a:bodyPr rtlCol="0" anchor="b" anchorCtr="0"/>
          <a:lstStyle/>
          <a:p>
            <a:r>
              <a:rPr kumimoji="0" lang="ja-JP" altLang="en-US"/>
              <a:t>マスタ タイトルの書式設定</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 タイトルの書式設定</a:t>
            </a:r>
            <a:endParaRPr kumimoji="0" lang="en-US"/>
          </a:p>
        </p:txBody>
      </p:sp>
      <p:sp>
        <p:nvSpPr>
          <p:cNvPr id="3" name="日付プレースホルダ 2"/>
          <p:cNvSpPr>
            <a:spLocks noGrp="1"/>
          </p:cNvSpPr>
          <p:nvPr>
            <p:ph type="dt" sz="half" idx="10"/>
          </p:nvPr>
        </p:nvSpPr>
        <p:spPr/>
        <p:txBody>
          <a:bodyPr/>
          <a:lstStyle/>
          <a:p>
            <a:fld id="{71DBC58D-DE02-45A4-8704-7DC5E06E3072}" type="datetimeFigureOut">
              <a:rPr kumimoji="1" lang="ja-JP" altLang="en-US" smtClean="0"/>
              <a:pPr/>
              <a:t>2022/6/10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a:xfrm>
            <a:off x="4343400" y="1036020"/>
            <a:ext cx="457200" cy="441325"/>
          </a:xfrm>
        </p:spPr>
        <p:txBody>
          <a:bodyPr/>
          <a:lstStyle/>
          <a:p>
            <a:fld id="{57E4DA03-752A-4FD8-88A0-4CE357E6935B}"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7" name="正方形/長方形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正方形/長方形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正方形/長方形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正方形/長方形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正方形/長方形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正方形/長方形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日付プレースホルダ 1"/>
          <p:cNvSpPr>
            <a:spLocks noGrp="1"/>
          </p:cNvSpPr>
          <p:nvPr>
            <p:ph type="dt" sz="half" idx="10"/>
          </p:nvPr>
        </p:nvSpPr>
        <p:spPr/>
        <p:txBody>
          <a:bodyPr/>
          <a:lstStyle/>
          <a:p>
            <a:fld id="{71DBC58D-DE02-45A4-8704-7DC5E06E3072}" type="datetimeFigureOut">
              <a:rPr kumimoji="1" lang="ja-JP" altLang="en-US" smtClean="0"/>
              <a:pPr/>
              <a:t>2022/6/10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7E4DA03-752A-4FD8-88A0-4CE357E6935B}"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1">
        <a:schemeClr val="bg1"/>
      </p:bgRef>
    </p:bg>
    <p:spTree>
      <p:nvGrpSpPr>
        <p:cNvPr id="1" name=""/>
        <p:cNvGrpSpPr/>
        <p:nvPr/>
      </p:nvGrpSpPr>
      <p:grpSpPr>
        <a:xfrm>
          <a:off x="0" y="0"/>
          <a:ext cx="0" cy="0"/>
          <a:chOff x="0" y="0"/>
          <a:chExt cx="0" cy="0"/>
        </a:xfrm>
      </p:grpSpPr>
      <p:sp>
        <p:nvSpPr>
          <p:cNvPr id="19" name="正方形/長方形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正方形/長方形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正方形/長方形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正方形/長方形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正方形/長方形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正方形/長方形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ja-JP" altLang="en-US"/>
              <a:t>マスタ タイトルの書式設定</a:t>
            </a:r>
            <a:endParaRPr kumimoji="0" lang="en-US"/>
          </a:p>
        </p:txBody>
      </p:sp>
      <p:sp>
        <p:nvSpPr>
          <p:cNvPr id="3" name="テキスト プレースホルダ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a:t>マスタ テキストの書式設定</a:t>
            </a:r>
          </a:p>
        </p:txBody>
      </p:sp>
      <p:sp>
        <p:nvSpPr>
          <p:cNvPr id="8" name="正方形/長方形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直線コネクタ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コンテンツ プレースホルダ 19"/>
          <p:cNvSpPr>
            <a:spLocks noGrp="1"/>
          </p:cNvSpPr>
          <p:nvPr>
            <p:ph sz="quarter" idx="1"/>
          </p:nvPr>
        </p:nvSpPr>
        <p:spPr>
          <a:xfrm>
            <a:off x="3124200" y="685800"/>
            <a:ext cx="5638800" cy="5410200"/>
          </a:xfrm>
        </p:spPr>
        <p:txBody>
          <a:bodyPr/>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0" name="円/楕円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円/楕円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スライド番号プレースホルダ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7E4DA03-752A-4FD8-88A0-4CE357E6935B}" type="slidenum">
              <a:rPr kumimoji="1" lang="ja-JP" altLang="en-US" smtClean="0"/>
              <a:pPr/>
              <a:t>‹#›</a:t>
            </a:fld>
            <a:endParaRPr kumimoji="1" lang="ja-JP" altLang="en-US"/>
          </a:p>
        </p:txBody>
      </p:sp>
      <p:sp>
        <p:nvSpPr>
          <p:cNvPr id="21" name="正方形/長方形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日付プレースホルダ 4"/>
          <p:cNvSpPr>
            <a:spLocks noGrp="1"/>
          </p:cNvSpPr>
          <p:nvPr>
            <p:ph type="dt" sz="half" idx="10"/>
          </p:nvPr>
        </p:nvSpPr>
        <p:spPr/>
        <p:txBody>
          <a:bodyPr/>
          <a:lstStyle/>
          <a:p>
            <a:fld id="{71DBC58D-DE02-45A4-8704-7DC5E06E3072}" type="datetimeFigureOut">
              <a:rPr kumimoji="1" lang="ja-JP" altLang="en-US" smtClean="0"/>
              <a:pPr/>
              <a:t>2022/6/10</a:t>
            </a:fld>
            <a:endParaRPr kumimoji="1" lang="ja-JP" altLang="en-US"/>
          </a:p>
        </p:txBody>
      </p:sp>
      <p:sp>
        <p:nvSpPr>
          <p:cNvPr id="6" name="フッター プレースホルダ 5"/>
          <p:cNvSpPr>
            <a:spLocks noGrp="1"/>
          </p:cNvSpPr>
          <p:nvPr>
            <p:ph type="ftr" sz="quarter" idx="11"/>
          </p:nvPr>
        </p:nvSpPr>
        <p:spPr>
          <a:xfrm>
            <a:off x="301752" y="6410848"/>
            <a:ext cx="3383280" cy="365760"/>
          </a:xfrm>
        </p:spPr>
        <p:txBody>
          <a:bodyPr/>
          <a:lstStyle/>
          <a:p>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1" name="直線コネクタ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正方形/長方形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正方形/長方形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正方形/長方形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正方形/長方形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正方形/長方形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正方形/長方形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正方形/長方形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円/楕円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円/楕円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スライド番号プレースホルダ 6"/>
          <p:cNvSpPr>
            <a:spLocks noGrp="1"/>
          </p:cNvSpPr>
          <p:nvPr>
            <p:ph type="sldNum" sz="quarter" idx="12"/>
          </p:nvPr>
        </p:nvSpPr>
        <p:spPr>
          <a:xfrm>
            <a:off x="1371600" y="312738"/>
            <a:ext cx="457200" cy="441325"/>
          </a:xfrm>
        </p:spPr>
        <p:txBody>
          <a:bodyPr/>
          <a:lstStyle/>
          <a:p>
            <a:fld id="{57E4DA03-752A-4FD8-88A0-4CE357E6935B}" type="slidenum">
              <a:rPr kumimoji="1" lang="ja-JP" altLang="en-US" smtClean="0"/>
              <a:pPr/>
              <a:t>‹#›</a:t>
            </a:fld>
            <a:endParaRPr kumimoji="1" lang="ja-JP" altLang="en-US"/>
          </a:p>
        </p:txBody>
      </p:sp>
      <p:sp>
        <p:nvSpPr>
          <p:cNvPr id="2" name="タイトル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ja-JP" altLang="en-US"/>
              <a:t>マスタ タイトルの書式設定</a:t>
            </a:r>
            <a:endParaRPr kumimoji="0" lang="en-US"/>
          </a:p>
        </p:txBody>
      </p:sp>
      <p:sp>
        <p:nvSpPr>
          <p:cNvPr id="3" name="図プレースホルダ 2"/>
          <p:cNvSpPr>
            <a:spLocks noGrp="1"/>
          </p:cNvSpPr>
          <p:nvPr>
            <p:ph type="pic" idx="1"/>
          </p:nvPr>
        </p:nvSpPr>
        <p:spPr>
          <a:xfrm>
            <a:off x="3000375" y="609600"/>
            <a:ext cx="5867400" cy="4267200"/>
          </a:xfrm>
        </p:spPr>
        <p:txBody>
          <a:bodyPr/>
          <a:lstStyle>
            <a:lvl1pPr marL="0" indent="0">
              <a:buNone/>
              <a:defRPr sz="3200"/>
            </a:lvl1pPr>
          </a:lstStyle>
          <a:p>
            <a:r>
              <a:rPr kumimoji="0" lang="ja-JP" altLang="en-US"/>
              <a:t>アイコンをクリックして図を追加</a:t>
            </a:r>
            <a:endParaRPr kumimoji="0" lang="en-US" dirty="0"/>
          </a:p>
        </p:txBody>
      </p:sp>
      <p:sp>
        <p:nvSpPr>
          <p:cNvPr id="4" name="テキスト プレースホルダ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ja-JP" altLang="en-US"/>
              <a:t>マスタ テキストの書式設定</a:t>
            </a:r>
          </a:p>
        </p:txBody>
      </p:sp>
      <p:sp>
        <p:nvSpPr>
          <p:cNvPr id="22" name="正方形/長方形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日付プレースホルダ 4"/>
          <p:cNvSpPr>
            <a:spLocks noGrp="1"/>
          </p:cNvSpPr>
          <p:nvPr>
            <p:ph type="dt" sz="half" idx="10"/>
          </p:nvPr>
        </p:nvSpPr>
        <p:spPr>
          <a:xfrm>
            <a:off x="5788152" y="6404984"/>
            <a:ext cx="3044952" cy="365760"/>
          </a:xfrm>
        </p:spPr>
        <p:txBody>
          <a:bodyPr/>
          <a:lstStyle/>
          <a:p>
            <a:fld id="{71DBC58D-DE02-45A4-8704-7DC5E06E3072}" type="datetimeFigureOut">
              <a:rPr kumimoji="1" lang="ja-JP" altLang="en-US" smtClean="0"/>
              <a:pPr/>
              <a:t>2022/6/10</a:t>
            </a:fld>
            <a:endParaRPr kumimoji="1" lang="ja-JP" altLang="en-US"/>
          </a:p>
        </p:txBody>
      </p:sp>
      <p:sp>
        <p:nvSpPr>
          <p:cNvPr id="6" name="フッター プレースホルダ 5"/>
          <p:cNvSpPr>
            <a:spLocks noGrp="1"/>
          </p:cNvSpPr>
          <p:nvPr>
            <p:ph type="ftr" sz="quarter" idx="11"/>
          </p:nvPr>
        </p:nvSpPr>
        <p:spPr>
          <a:xfrm>
            <a:off x="301752" y="6410848"/>
            <a:ext cx="3584448" cy="365760"/>
          </a:xfrm>
        </p:spPr>
        <p:txBody>
          <a:bodyPr/>
          <a:lstStyle/>
          <a:p>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正方形/長方形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正方形/長方形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正方形/長方形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正方形/長方形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正方形/長方形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日付プレースホルダ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1DBC58D-DE02-45A4-8704-7DC5E06E3072}" type="datetimeFigureOut">
              <a:rPr kumimoji="1" lang="ja-JP" altLang="en-US" smtClean="0"/>
              <a:pPr/>
              <a:t>2022/6/10</a:t>
            </a:fld>
            <a:endParaRPr kumimoji="1" lang="ja-JP" altLang="en-US"/>
          </a:p>
        </p:txBody>
      </p:sp>
      <p:sp>
        <p:nvSpPr>
          <p:cNvPr id="3" name="フッター プレースホルダ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kumimoji="1" lang="ja-JP" altLang="en-US"/>
          </a:p>
        </p:txBody>
      </p:sp>
      <p:sp>
        <p:nvSpPr>
          <p:cNvPr id="8" name="正方形/長方形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直線コネクタ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円/楕円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円/楕円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スライド番号プレースホルダ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7E4DA03-752A-4FD8-88A0-4CE357E6935B}" type="slidenum">
              <a:rPr kumimoji="1" lang="ja-JP" altLang="en-US" smtClean="0"/>
              <a:pPr/>
              <a:t>‹#›</a:t>
            </a:fld>
            <a:endParaRPr kumimoji="1" lang="ja-JP" altLang="en-US"/>
          </a:p>
        </p:txBody>
      </p:sp>
      <p:sp>
        <p:nvSpPr>
          <p:cNvPr id="22" name="タイトル プレースホルダ 21"/>
          <p:cNvSpPr>
            <a:spLocks noGrp="1"/>
          </p:cNvSpPr>
          <p:nvPr>
            <p:ph type="title"/>
          </p:nvPr>
        </p:nvSpPr>
        <p:spPr>
          <a:xfrm>
            <a:off x="301752" y="228600"/>
            <a:ext cx="8534400" cy="758952"/>
          </a:xfrm>
          <a:prstGeom prst="rect">
            <a:avLst/>
          </a:prstGeom>
        </p:spPr>
        <p:txBody>
          <a:bodyPr vert="horz" anchor="b">
            <a:normAutofit/>
          </a:bodyPr>
          <a:lstStyle/>
          <a:p>
            <a:r>
              <a:rPr kumimoji="0" lang="ja-JP" altLang="en-US"/>
              <a:t>マスタ タイトルの書式設定</a:t>
            </a:r>
            <a:endParaRPr kumimoji="0" lang="en-US"/>
          </a:p>
        </p:txBody>
      </p:sp>
      <p:sp>
        <p:nvSpPr>
          <p:cNvPr id="13" name="テキスト プレースホルダ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ja-JP" altLang="en-US"/>
              <a:t>マスタ テキストの書式設定</a:t>
            </a:r>
          </a:p>
          <a:p>
            <a:pPr lvl="1" eaLnBrk="1" latinLnBrk="0" hangingPunct="1"/>
            <a:r>
              <a:rPr kumimoji="0" lang="ja-JP" altLang="en-US"/>
              <a:t>第 </a:t>
            </a:r>
            <a:r>
              <a:rPr kumimoji="0" lang="en-US" altLang="ja-JP"/>
              <a:t>2 </a:t>
            </a:r>
            <a:r>
              <a:rPr kumimoji="0" lang="ja-JP" altLang="en-US"/>
              <a:t>レベル</a:t>
            </a:r>
          </a:p>
          <a:p>
            <a:pPr lvl="2" eaLnBrk="1" latinLnBrk="0" hangingPunct="1"/>
            <a:r>
              <a:rPr kumimoji="0" lang="ja-JP" altLang="en-US"/>
              <a:t>第 </a:t>
            </a:r>
            <a:r>
              <a:rPr kumimoji="0" lang="en-US" altLang="ja-JP"/>
              <a:t>3 </a:t>
            </a:r>
            <a:r>
              <a:rPr kumimoji="0" lang="ja-JP" altLang="en-US"/>
              <a:t>レベル</a:t>
            </a:r>
          </a:p>
          <a:p>
            <a:pPr lvl="3" eaLnBrk="1" latinLnBrk="0" hangingPunct="1"/>
            <a:r>
              <a:rPr kumimoji="0" lang="ja-JP" altLang="en-US"/>
              <a:t>第 </a:t>
            </a:r>
            <a:r>
              <a:rPr kumimoji="0" lang="en-US" altLang="ja-JP"/>
              <a:t>4 </a:t>
            </a:r>
            <a:r>
              <a:rPr kumimoji="0" lang="ja-JP" altLang="en-US"/>
              <a:t>レベル</a:t>
            </a:r>
          </a:p>
          <a:p>
            <a:pPr lvl="4" eaLnBrk="1" latinLnBrk="0" hangingPunct="1"/>
            <a:r>
              <a:rPr kumimoji="0" lang="ja-JP" altLang="en-US"/>
              <a:t>第 </a:t>
            </a:r>
            <a:r>
              <a:rPr kumimoji="0" lang="en-US" altLang="ja-JP"/>
              <a:t>5 </a:t>
            </a:r>
            <a:r>
              <a:rPr kumimoji="0" lang="ja-JP" altLang="en-US"/>
              <a:t>レベル</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1"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1"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1"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1"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1"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1"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1"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1" sz="1400" kern="1200" cap="all"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371600" y="3643314"/>
            <a:ext cx="6400800" cy="2428892"/>
          </a:xfrm>
        </p:spPr>
        <p:txBody>
          <a:bodyPr>
            <a:noAutofit/>
          </a:bodyPr>
          <a:lstStyle/>
          <a:p>
            <a:endParaRPr lang="en-US" altLang="ja-JP" sz="3200" dirty="0"/>
          </a:p>
          <a:p>
            <a:r>
              <a:rPr kumimoji="1" lang="ja-JP" altLang="en-US" sz="3200" dirty="0"/>
              <a:t>群馬県立県民健康科学大学</a:t>
            </a:r>
            <a:endParaRPr kumimoji="1" lang="en-US" altLang="ja-JP" sz="3200" dirty="0"/>
          </a:p>
          <a:p>
            <a:r>
              <a:rPr lang="ja-JP" altLang="en-US" sz="3200" dirty="0"/>
              <a:t>看護学部</a:t>
            </a:r>
            <a:endParaRPr lang="en-US" altLang="ja-JP" sz="3200" dirty="0"/>
          </a:p>
          <a:p>
            <a:r>
              <a:rPr kumimoji="1" lang="ja-JP" altLang="en-US" sz="3200" dirty="0"/>
              <a:t>高井ゆかり</a:t>
            </a:r>
          </a:p>
        </p:txBody>
      </p:sp>
      <p:sp>
        <p:nvSpPr>
          <p:cNvPr id="2" name="タイトル 1"/>
          <p:cNvSpPr>
            <a:spLocks noGrp="1"/>
          </p:cNvSpPr>
          <p:nvPr>
            <p:ph type="ctrTitle"/>
          </p:nvPr>
        </p:nvSpPr>
        <p:spPr/>
        <p:txBody>
          <a:bodyPr/>
          <a:lstStyle/>
          <a:p>
            <a:r>
              <a:rPr kumimoji="1" lang="ja-JP" altLang="en-US" b="1" dirty="0"/>
              <a:t>アビー痛みスケール（日本語版）について</a:t>
            </a:r>
          </a:p>
        </p:txBody>
      </p:sp>
      <p:sp>
        <p:nvSpPr>
          <p:cNvPr id="4" name="テキスト ボックス 3">
            <a:extLst>
              <a:ext uri="{FF2B5EF4-FFF2-40B4-BE49-F238E27FC236}">
                <a16:creationId xmlns:a16="http://schemas.microsoft.com/office/drawing/2014/main" id="{F77A30E4-11DA-B61E-6994-6B274C763E34}"/>
              </a:ext>
            </a:extLst>
          </p:cNvPr>
          <p:cNvSpPr txBox="1"/>
          <p:nvPr/>
        </p:nvSpPr>
        <p:spPr>
          <a:xfrm>
            <a:off x="1979712" y="6093296"/>
            <a:ext cx="5328592" cy="383704"/>
          </a:xfrm>
          <a:prstGeom prst="rect">
            <a:avLst/>
          </a:prstGeom>
          <a:noFill/>
        </p:spPr>
        <p:txBody>
          <a:bodyPr wrap="square" rtlCol="0">
            <a:spAutoFit/>
          </a:bodyPr>
          <a:lstStyle/>
          <a:p>
            <a:pPr algn="ctr"/>
            <a:r>
              <a:rPr kumimoji="1" lang="ja-JP" altLang="en-US" dirty="0"/>
              <a:t>無断転載禁止</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a:t>４．行動の変化</a:t>
            </a:r>
          </a:p>
        </p:txBody>
      </p:sp>
      <p:sp>
        <p:nvSpPr>
          <p:cNvPr id="3" name="コンテンツ プレースホルダ 2"/>
          <p:cNvSpPr>
            <a:spLocks noGrp="1"/>
          </p:cNvSpPr>
          <p:nvPr>
            <p:ph sz="quarter" idx="1"/>
          </p:nvPr>
        </p:nvSpPr>
        <p:spPr/>
        <p:txBody>
          <a:bodyPr>
            <a:normAutofit/>
          </a:bodyPr>
          <a:lstStyle/>
          <a:p>
            <a:r>
              <a:rPr kumimoji="1" lang="ja-JP" altLang="en-US" sz="3200" dirty="0"/>
              <a:t>混乱状態の増強</a:t>
            </a:r>
            <a:endParaRPr kumimoji="1" lang="en-US" altLang="ja-JP" sz="3200" dirty="0"/>
          </a:p>
          <a:p>
            <a:r>
              <a:rPr lang="ja-JP" altLang="en-US" sz="3200" dirty="0"/>
              <a:t>食事の拒否</a:t>
            </a:r>
            <a:endParaRPr lang="en-US" altLang="ja-JP" sz="3200" dirty="0"/>
          </a:p>
          <a:p>
            <a:r>
              <a:rPr lang="ja-JP" altLang="en-US" sz="3200" dirty="0"/>
              <a:t>通常の状態からの変化</a:t>
            </a:r>
            <a:endParaRPr lang="en-US" altLang="ja-JP" sz="3200" dirty="0"/>
          </a:p>
          <a:p>
            <a:pPr>
              <a:buNone/>
            </a:pPr>
            <a:r>
              <a:rPr lang="ja-JP" altLang="en-US" sz="3200" dirty="0"/>
              <a:t>その他</a:t>
            </a:r>
            <a:endParaRPr lang="en-US" altLang="ja-JP" sz="3200" dirty="0"/>
          </a:p>
          <a:p>
            <a:r>
              <a:rPr lang="ja-JP" altLang="en-US" sz="3200" dirty="0"/>
              <a:t>怒る</a:t>
            </a:r>
            <a:endParaRPr lang="en-US" altLang="ja-JP" sz="3200" dirty="0"/>
          </a:p>
          <a:p>
            <a:r>
              <a:rPr lang="ja-JP" altLang="en-US" sz="3200" dirty="0"/>
              <a:t>ケアの拒否　　　　　　　　　　　　　　　　　　　　　　など</a:t>
            </a:r>
            <a:endParaRPr lang="en-US" altLang="ja-JP" sz="3200" dirty="0"/>
          </a:p>
          <a:p>
            <a:endParaRPr lang="en-US" altLang="ja-JP" sz="3200" dirty="0"/>
          </a:p>
          <a:p>
            <a:endParaRPr lang="en-US" altLang="ja-JP" sz="3200" dirty="0"/>
          </a:p>
          <a:p>
            <a:endParaRPr lang="en-US" altLang="ja-JP" sz="3200" dirty="0"/>
          </a:p>
        </p:txBody>
      </p:sp>
      <p:sp>
        <p:nvSpPr>
          <p:cNvPr id="4" name="テキスト ボックス 3"/>
          <p:cNvSpPr txBox="1"/>
          <p:nvPr/>
        </p:nvSpPr>
        <p:spPr>
          <a:xfrm>
            <a:off x="5214942" y="1500174"/>
            <a:ext cx="3643338" cy="2009061"/>
          </a:xfrm>
          <a:prstGeom prst="roundRect">
            <a:avLst/>
          </a:prstGeom>
          <a:solidFill>
            <a:schemeClr val="accent3">
              <a:lumMod val="40000"/>
              <a:lumOff val="60000"/>
            </a:schemeClr>
          </a:solidFill>
          <a:effectLst>
            <a:outerShdw blurRad="50800" dist="38100" algn="l" rotWithShape="0">
              <a:prstClr val="black">
                <a:alpha val="40000"/>
              </a:prstClr>
            </a:outerShdw>
          </a:effectLst>
          <a:scene3d>
            <a:camera prst="orthographicFront"/>
            <a:lightRig rig="threePt" dir="t"/>
          </a:scene3d>
          <a:sp3d>
            <a:bevelT/>
          </a:sp3d>
        </p:spPr>
        <p:txBody>
          <a:bodyPr wrap="square" rtlCol="0">
            <a:spAutoFit/>
          </a:bodyPr>
          <a:lstStyle/>
          <a:p>
            <a:r>
              <a:rPr kumimoji="1" lang="ja-JP" altLang="en-US" sz="2800" b="1" dirty="0"/>
              <a:t>＊行動とは、</a:t>
            </a:r>
            <a:endParaRPr kumimoji="1" lang="en-US" altLang="ja-JP" sz="2800" b="1" dirty="0"/>
          </a:p>
          <a:p>
            <a:r>
              <a:rPr kumimoji="1" lang="ja-JP" altLang="en-US" sz="2800" b="1" dirty="0"/>
              <a:t>「</a:t>
            </a:r>
            <a:r>
              <a:rPr lang="ja-JP" altLang="en-US" sz="2800" b="1" dirty="0"/>
              <a:t>実際に体を動かして、あることを行うこと。</a:t>
            </a:r>
            <a:endParaRPr lang="en-US" altLang="ja-JP" sz="2800" b="1" dirty="0"/>
          </a:p>
          <a:p>
            <a:r>
              <a:rPr lang="ja-JP" altLang="en-US" sz="2800" b="1" dirty="0"/>
              <a:t>おこない。」（大辞泉）</a:t>
            </a:r>
            <a:endParaRPr kumimoji="1" lang="ja-JP" altLang="en-US" sz="2800" b="1" dirty="0"/>
          </a:p>
        </p:txBody>
      </p:sp>
      <p:sp>
        <p:nvSpPr>
          <p:cNvPr id="5" name="テキスト ボックス 4">
            <a:extLst>
              <a:ext uri="{FF2B5EF4-FFF2-40B4-BE49-F238E27FC236}">
                <a16:creationId xmlns:a16="http://schemas.microsoft.com/office/drawing/2014/main" id="{EBBF9137-6A86-6402-83BD-297F79FFF621}"/>
              </a:ext>
            </a:extLst>
          </p:cNvPr>
          <p:cNvSpPr txBox="1"/>
          <p:nvPr/>
        </p:nvSpPr>
        <p:spPr>
          <a:xfrm>
            <a:off x="1979712" y="6243581"/>
            <a:ext cx="5328592" cy="383704"/>
          </a:xfrm>
          <a:prstGeom prst="rect">
            <a:avLst/>
          </a:prstGeom>
          <a:noFill/>
        </p:spPr>
        <p:txBody>
          <a:bodyPr wrap="square" rtlCol="0">
            <a:spAutoFit/>
          </a:bodyPr>
          <a:lstStyle/>
          <a:p>
            <a:pPr algn="ctr"/>
            <a:r>
              <a:rPr kumimoji="1" lang="ja-JP" altLang="en-US" dirty="0"/>
              <a:t>無断転載禁止</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a:t>５．生理学的変化</a:t>
            </a:r>
          </a:p>
        </p:txBody>
      </p:sp>
      <p:sp>
        <p:nvSpPr>
          <p:cNvPr id="3" name="コンテンツ プレースホルダ 2"/>
          <p:cNvSpPr>
            <a:spLocks noGrp="1"/>
          </p:cNvSpPr>
          <p:nvPr>
            <p:ph sz="quarter" idx="1"/>
          </p:nvPr>
        </p:nvSpPr>
        <p:spPr/>
        <p:txBody>
          <a:bodyPr>
            <a:noAutofit/>
          </a:bodyPr>
          <a:lstStyle/>
          <a:p>
            <a:r>
              <a:rPr kumimoji="1" lang="ja-JP" altLang="en-US" sz="3200" dirty="0"/>
              <a:t>体温</a:t>
            </a:r>
            <a:r>
              <a:rPr lang="ja-JP" altLang="en-US" sz="3200" dirty="0"/>
              <a:t>、脈拍または血圧が正常な範囲外</a:t>
            </a:r>
            <a:endParaRPr lang="en-US" altLang="ja-JP" sz="3200" dirty="0"/>
          </a:p>
          <a:p>
            <a:r>
              <a:rPr kumimoji="1" lang="ja-JP" altLang="en-US" sz="3200" dirty="0"/>
              <a:t>発汗</a:t>
            </a:r>
            <a:endParaRPr kumimoji="1" lang="en-US" altLang="ja-JP" sz="3200" dirty="0"/>
          </a:p>
          <a:p>
            <a:r>
              <a:rPr lang="ja-JP" altLang="en-US" sz="3200" dirty="0"/>
              <a:t>顔面紅潮または蒼白</a:t>
            </a:r>
            <a:endParaRPr lang="en-US" altLang="ja-JP" sz="3200" dirty="0"/>
          </a:p>
          <a:p>
            <a:pPr>
              <a:buNone/>
            </a:pPr>
            <a:r>
              <a:rPr lang="ja-JP" altLang="en-US" sz="3200" dirty="0"/>
              <a:t>その他</a:t>
            </a:r>
            <a:endParaRPr lang="en-US" altLang="ja-JP" sz="3200" dirty="0"/>
          </a:p>
          <a:p>
            <a:r>
              <a:rPr kumimoji="1" lang="ja-JP" altLang="en-US" sz="3200" dirty="0"/>
              <a:t>ため息を</a:t>
            </a:r>
            <a:r>
              <a:rPr lang="ja-JP" altLang="en-US" sz="3200" dirty="0"/>
              <a:t>つく</a:t>
            </a:r>
            <a:endParaRPr kumimoji="1" lang="en-US" altLang="ja-JP" sz="3200" dirty="0"/>
          </a:p>
          <a:p>
            <a:r>
              <a:rPr kumimoji="1" lang="ja-JP" altLang="en-US" sz="3200" dirty="0"/>
              <a:t>息づかいが荒くなる　　など</a:t>
            </a:r>
            <a:endParaRPr kumimoji="1" lang="en-US" altLang="ja-JP" sz="3200" dirty="0"/>
          </a:p>
          <a:p>
            <a:pPr>
              <a:buNone/>
            </a:pPr>
            <a:r>
              <a:rPr lang="ja-JP" altLang="en-US" sz="3200" dirty="0"/>
              <a:t>＊体温、血圧等は観察時に測定していたときのみ参考とする</a:t>
            </a:r>
            <a:endParaRPr kumimoji="1" lang="ja-JP" altLang="en-US" sz="3200" dirty="0"/>
          </a:p>
        </p:txBody>
      </p:sp>
      <p:sp>
        <p:nvSpPr>
          <p:cNvPr id="4" name="テキスト ボックス 3"/>
          <p:cNvSpPr txBox="1"/>
          <p:nvPr/>
        </p:nvSpPr>
        <p:spPr>
          <a:xfrm>
            <a:off x="5357818" y="2071678"/>
            <a:ext cx="3643338" cy="2962513"/>
          </a:xfrm>
          <a:prstGeom prst="roundRect">
            <a:avLst/>
          </a:prstGeom>
          <a:solidFill>
            <a:schemeClr val="accent3">
              <a:lumMod val="40000"/>
              <a:lumOff val="60000"/>
            </a:schemeClr>
          </a:solidFill>
          <a:effectLst>
            <a:outerShdw blurRad="50800" dist="38100" algn="l" rotWithShape="0">
              <a:prstClr val="black">
                <a:alpha val="40000"/>
              </a:prstClr>
            </a:outerShdw>
          </a:effectLst>
          <a:scene3d>
            <a:camera prst="orthographicFront"/>
            <a:lightRig rig="threePt" dir="t"/>
          </a:scene3d>
          <a:sp3d>
            <a:bevelT/>
          </a:sp3d>
        </p:spPr>
        <p:txBody>
          <a:bodyPr wrap="square" rtlCol="0">
            <a:spAutoFit/>
          </a:bodyPr>
          <a:lstStyle/>
          <a:p>
            <a:r>
              <a:rPr kumimoji="1" lang="ja-JP" altLang="en-US" sz="2800" b="1" dirty="0"/>
              <a:t>＊この場合の「生理学的変化」とは、生きていくためのからだの</a:t>
            </a:r>
            <a:r>
              <a:rPr lang="ja-JP" altLang="en-US" sz="2800" b="1" dirty="0"/>
              <a:t>働き</a:t>
            </a:r>
            <a:r>
              <a:rPr kumimoji="1" lang="ja-JP" altLang="en-US" sz="2800" b="1" dirty="0"/>
              <a:t>（呼吸、循環、体温、代謝など）のことです</a:t>
            </a:r>
          </a:p>
        </p:txBody>
      </p:sp>
      <p:sp>
        <p:nvSpPr>
          <p:cNvPr id="5" name="テキスト ボックス 4">
            <a:extLst>
              <a:ext uri="{FF2B5EF4-FFF2-40B4-BE49-F238E27FC236}">
                <a16:creationId xmlns:a16="http://schemas.microsoft.com/office/drawing/2014/main" id="{0CB11A3E-C044-5742-E407-2FDDA829E208}"/>
              </a:ext>
            </a:extLst>
          </p:cNvPr>
          <p:cNvSpPr txBox="1"/>
          <p:nvPr/>
        </p:nvSpPr>
        <p:spPr>
          <a:xfrm>
            <a:off x="1979712" y="6243581"/>
            <a:ext cx="5328592" cy="383704"/>
          </a:xfrm>
          <a:prstGeom prst="rect">
            <a:avLst/>
          </a:prstGeom>
          <a:noFill/>
        </p:spPr>
        <p:txBody>
          <a:bodyPr wrap="square" rtlCol="0">
            <a:spAutoFit/>
          </a:bodyPr>
          <a:lstStyle/>
          <a:p>
            <a:pPr algn="ctr"/>
            <a:r>
              <a:rPr kumimoji="1" lang="ja-JP" altLang="en-US" dirty="0"/>
              <a:t>無断転載禁止</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a:t>６．身体的変化</a:t>
            </a:r>
          </a:p>
        </p:txBody>
      </p:sp>
      <p:sp>
        <p:nvSpPr>
          <p:cNvPr id="3" name="コンテンツ プレースホルダ 2"/>
          <p:cNvSpPr>
            <a:spLocks noGrp="1"/>
          </p:cNvSpPr>
          <p:nvPr>
            <p:ph sz="quarter" idx="1"/>
          </p:nvPr>
        </p:nvSpPr>
        <p:spPr/>
        <p:txBody>
          <a:bodyPr>
            <a:normAutofit/>
          </a:bodyPr>
          <a:lstStyle/>
          <a:p>
            <a:r>
              <a:rPr kumimoji="1" lang="ja-JP" altLang="en-US" sz="3200" dirty="0"/>
              <a:t>皮膚の損傷</a:t>
            </a:r>
            <a:endParaRPr kumimoji="1" lang="en-US" altLang="ja-JP" sz="3200" dirty="0"/>
          </a:p>
          <a:p>
            <a:r>
              <a:rPr lang="ja-JP" altLang="en-US" sz="3200" dirty="0"/>
              <a:t>圧迫されている局所がある</a:t>
            </a:r>
            <a:endParaRPr lang="en-US" altLang="ja-JP" sz="3200" dirty="0"/>
          </a:p>
          <a:p>
            <a:r>
              <a:rPr kumimoji="1" lang="ja-JP" altLang="en-US" sz="3200" dirty="0"/>
              <a:t>関節炎</a:t>
            </a:r>
            <a:endParaRPr kumimoji="1" lang="en-US" altLang="ja-JP" sz="3200" dirty="0"/>
          </a:p>
          <a:p>
            <a:r>
              <a:rPr lang="ja-JP" altLang="en-US" sz="3200" dirty="0"/>
              <a:t>拘縮</a:t>
            </a:r>
            <a:endParaRPr lang="en-US" altLang="ja-JP" sz="3200" dirty="0"/>
          </a:p>
          <a:p>
            <a:r>
              <a:rPr kumimoji="1" lang="ja-JP" altLang="en-US" sz="3200" dirty="0"/>
              <a:t>傷害の既往（最近の骨折やけが）</a:t>
            </a:r>
            <a:endParaRPr kumimoji="1" lang="en-US" altLang="ja-JP" sz="3200" dirty="0"/>
          </a:p>
          <a:p>
            <a:pPr>
              <a:buNone/>
            </a:pPr>
            <a:r>
              <a:rPr lang="ja-JP" altLang="en-US" sz="3200" dirty="0"/>
              <a:t>その他</a:t>
            </a:r>
            <a:endParaRPr kumimoji="1" lang="en-US" altLang="ja-JP" sz="3200" dirty="0"/>
          </a:p>
          <a:p>
            <a:r>
              <a:rPr kumimoji="1" lang="ja-JP" altLang="en-US" sz="3200" dirty="0"/>
              <a:t>麻痺がある　　　　　　　　　　　　　　　　　　など</a:t>
            </a:r>
            <a:endParaRPr kumimoji="1" lang="en-US" altLang="ja-JP" sz="3200" dirty="0"/>
          </a:p>
          <a:p>
            <a:pPr>
              <a:buNone/>
            </a:pPr>
            <a:endParaRPr kumimoji="1" lang="ja-JP" altLang="en-US" sz="3200" dirty="0"/>
          </a:p>
        </p:txBody>
      </p:sp>
      <p:sp>
        <p:nvSpPr>
          <p:cNvPr id="4" name="テキスト ボックス 3">
            <a:extLst>
              <a:ext uri="{FF2B5EF4-FFF2-40B4-BE49-F238E27FC236}">
                <a16:creationId xmlns:a16="http://schemas.microsoft.com/office/drawing/2014/main" id="{E41CBF57-2377-CDC1-76AA-43269F067EE1}"/>
              </a:ext>
            </a:extLst>
          </p:cNvPr>
          <p:cNvSpPr txBox="1"/>
          <p:nvPr/>
        </p:nvSpPr>
        <p:spPr>
          <a:xfrm>
            <a:off x="1979712" y="6243581"/>
            <a:ext cx="5328592" cy="383704"/>
          </a:xfrm>
          <a:prstGeom prst="rect">
            <a:avLst/>
          </a:prstGeom>
          <a:noFill/>
        </p:spPr>
        <p:txBody>
          <a:bodyPr wrap="square" rtlCol="0">
            <a:spAutoFit/>
          </a:bodyPr>
          <a:lstStyle/>
          <a:p>
            <a:pPr algn="ctr"/>
            <a:r>
              <a:rPr kumimoji="1" lang="ja-JP" altLang="en-US" dirty="0"/>
              <a:t>無断転載禁止</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sz="quarter" idx="1"/>
          </p:nvPr>
        </p:nvSpPr>
        <p:spPr/>
        <p:txBody>
          <a:bodyPr>
            <a:normAutofit/>
          </a:bodyPr>
          <a:lstStyle/>
          <a:p>
            <a:pPr algn="ctr">
              <a:buNone/>
            </a:pPr>
            <a:endParaRPr kumimoji="1" lang="en-US" altLang="ja-JP" sz="4000" dirty="0"/>
          </a:p>
          <a:p>
            <a:pPr algn="ctr">
              <a:buNone/>
            </a:pPr>
            <a:r>
              <a:rPr kumimoji="1" lang="ja-JP" altLang="en-US" sz="4000" dirty="0"/>
              <a:t>これで</a:t>
            </a:r>
            <a:r>
              <a:rPr kumimoji="1" lang="ja-JP" altLang="en-US" sz="4000"/>
              <a:t>終わりです。</a:t>
            </a:r>
            <a:endParaRPr kumimoji="1" lang="en-US" altLang="ja-JP" sz="4000"/>
          </a:p>
          <a:p>
            <a:pPr algn="ctr">
              <a:buNone/>
            </a:pPr>
            <a:endParaRPr kumimoji="1" lang="en-US" altLang="ja-JP" sz="4000" dirty="0"/>
          </a:p>
          <a:p>
            <a:pPr algn="ctr">
              <a:buNone/>
            </a:pPr>
            <a:r>
              <a:rPr lang="ja-JP" altLang="en-US" sz="4000" dirty="0"/>
              <a:t>問い合わせ先</a:t>
            </a:r>
            <a:endParaRPr lang="en-US" altLang="ja-JP" sz="4000" dirty="0"/>
          </a:p>
          <a:p>
            <a:pPr algn="ctr">
              <a:buNone/>
            </a:pPr>
            <a:r>
              <a:rPr kumimoji="1" lang="en-US" altLang="ja-JP" sz="4000" dirty="0"/>
              <a:t>yukaritakai@g</a:t>
            </a:r>
            <a:r>
              <a:rPr lang="en-US" altLang="ja-JP" sz="4000" dirty="0"/>
              <a:t>chs.ac.jp</a:t>
            </a:r>
            <a:endParaRPr kumimoji="1" lang="en-US" altLang="ja-JP" sz="4000" dirty="0"/>
          </a:p>
          <a:p>
            <a:pPr algn="ctr">
              <a:buNone/>
            </a:pPr>
            <a:endParaRPr lang="en-US" altLang="ja-JP" sz="4000" dirty="0"/>
          </a:p>
        </p:txBody>
      </p:sp>
      <p:sp>
        <p:nvSpPr>
          <p:cNvPr id="4" name="テキスト ボックス 3">
            <a:extLst>
              <a:ext uri="{FF2B5EF4-FFF2-40B4-BE49-F238E27FC236}">
                <a16:creationId xmlns:a16="http://schemas.microsoft.com/office/drawing/2014/main" id="{9FDE8348-D4FE-4AB4-A8DB-A3C893AD534B}"/>
              </a:ext>
            </a:extLst>
          </p:cNvPr>
          <p:cNvSpPr txBox="1"/>
          <p:nvPr/>
        </p:nvSpPr>
        <p:spPr>
          <a:xfrm>
            <a:off x="1979712" y="6243581"/>
            <a:ext cx="5328592" cy="383704"/>
          </a:xfrm>
          <a:prstGeom prst="rect">
            <a:avLst/>
          </a:prstGeom>
          <a:noFill/>
        </p:spPr>
        <p:txBody>
          <a:bodyPr wrap="square" rtlCol="0">
            <a:spAutoFit/>
          </a:bodyPr>
          <a:lstStyle/>
          <a:p>
            <a:pPr algn="ctr"/>
            <a:r>
              <a:rPr kumimoji="1" lang="ja-JP" altLang="en-US" dirty="0"/>
              <a:t>無断転載禁止</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a:t>アビー痛みスケール日本語版</a:t>
            </a:r>
          </a:p>
        </p:txBody>
      </p:sp>
      <p:sp>
        <p:nvSpPr>
          <p:cNvPr id="3" name="コンテンツ プレースホルダ 2"/>
          <p:cNvSpPr>
            <a:spLocks noGrp="1"/>
          </p:cNvSpPr>
          <p:nvPr>
            <p:ph sz="quarter" idx="1"/>
          </p:nvPr>
        </p:nvSpPr>
        <p:spPr>
          <a:xfrm>
            <a:off x="214282" y="1527048"/>
            <a:ext cx="8572560" cy="4572000"/>
          </a:xfrm>
        </p:spPr>
        <p:txBody>
          <a:bodyPr>
            <a:noAutofit/>
          </a:bodyPr>
          <a:lstStyle/>
          <a:p>
            <a:r>
              <a:rPr lang="ja-JP" altLang="en-US" sz="3200" dirty="0"/>
              <a:t>施設で働く看護師や介護士による</a:t>
            </a:r>
            <a:r>
              <a:rPr lang="ja-JP" altLang="en-US" sz="3200" u="sng" dirty="0"/>
              <a:t>認知症高齢者の痛み程度</a:t>
            </a:r>
            <a:r>
              <a:rPr lang="ja-JP" altLang="en-US" sz="3200" dirty="0"/>
              <a:t>のアセスメントのために開発</a:t>
            </a:r>
            <a:endParaRPr lang="en-US" altLang="ja-JP" sz="3200" dirty="0"/>
          </a:p>
          <a:p>
            <a:r>
              <a:rPr lang="ja-JP" altLang="en-US" sz="3200" dirty="0"/>
              <a:t>動作時の痛みを測定するのに優れている</a:t>
            </a:r>
            <a:endParaRPr lang="en-US" altLang="ja-JP" sz="3200" dirty="0"/>
          </a:p>
          <a:p>
            <a:r>
              <a:rPr lang="ja-JP" altLang="en-US" sz="3200" dirty="0"/>
              <a:t>入所者の様子を観察することにより、約１～３分で測定できる。</a:t>
            </a:r>
            <a:endParaRPr lang="en-US" altLang="ja-JP" sz="3200" dirty="0"/>
          </a:p>
          <a:p>
            <a:endParaRPr kumimoji="1" lang="en-US" altLang="ja-JP" sz="3200" dirty="0"/>
          </a:p>
        </p:txBody>
      </p:sp>
      <p:sp>
        <p:nvSpPr>
          <p:cNvPr id="4" name="テキスト ボックス 3">
            <a:extLst>
              <a:ext uri="{FF2B5EF4-FFF2-40B4-BE49-F238E27FC236}">
                <a16:creationId xmlns:a16="http://schemas.microsoft.com/office/drawing/2014/main" id="{82705518-9451-E86F-B1BC-5954DB60B875}"/>
              </a:ext>
            </a:extLst>
          </p:cNvPr>
          <p:cNvSpPr txBox="1"/>
          <p:nvPr/>
        </p:nvSpPr>
        <p:spPr>
          <a:xfrm>
            <a:off x="1979712" y="6093296"/>
            <a:ext cx="5328592" cy="383704"/>
          </a:xfrm>
          <a:prstGeom prst="rect">
            <a:avLst/>
          </a:prstGeom>
          <a:noFill/>
        </p:spPr>
        <p:txBody>
          <a:bodyPr wrap="square" rtlCol="0">
            <a:spAutoFit/>
          </a:bodyPr>
          <a:lstStyle/>
          <a:p>
            <a:pPr algn="ctr"/>
            <a:r>
              <a:rPr kumimoji="1" lang="ja-JP" altLang="en-US" dirty="0"/>
              <a:t>無断転載禁止</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a:xfrm>
            <a:off x="214345" y="357167"/>
            <a:ext cx="8786812" cy="642941"/>
          </a:xfrm>
        </p:spPr>
        <p:txBody>
          <a:bodyPr/>
          <a:lstStyle/>
          <a:p>
            <a:pPr eaLnBrk="1" hangingPunct="1"/>
            <a:r>
              <a:rPr lang="ja-JP" altLang="en-US" b="1" dirty="0">
                <a:solidFill>
                  <a:srgbClr val="7B9899"/>
                </a:solidFill>
                <a:latin typeface="AR P丸ゴシック体M" pitchFamily="50" charset="-128"/>
                <a:ea typeface="AR P丸ゴシック体M" pitchFamily="50" charset="-128"/>
              </a:rPr>
              <a:t>アビー痛みスケール日本語版（</a:t>
            </a:r>
            <a:r>
              <a:rPr lang="en-US" altLang="ja-JP" b="1" dirty="0">
                <a:solidFill>
                  <a:srgbClr val="7B9899"/>
                </a:solidFill>
                <a:latin typeface="AR P丸ゴシック体M" pitchFamily="50" charset="-128"/>
                <a:ea typeface="AR P丸ゴシック体M" pitchFamily="50" charset="-128"/>
              </a:rPr>
              <a:t>APS</a:t>
            </a:r>
            <a:r>
              <a:rPr lang="ja-JP" altLang="en-US" b="1" dirty="0">
                <a:solidFill>
                  <a:srgbClr val="7B9899"/>
                </a:solidFill>
                <a:latin typeface="AR P丸ゴシック体M" pitchFamily="50" charset="-128"/>
                <a:ea typeface="AR P丸ゴシック体M" pitchFamily="50" charset="-128"/>
              </a:rPr>
              <a:t>－</a:t>
            </a:r>
            <a:r>
              <a:rPr lang="en-US" altLang="ja-JP" b="1" dirty="0">
                <a:solidFill>
                  <a:srgbClr val="7B9899"/>
                </a:solidFill>
                <a:latin typeface="AR P丸ゴシック体M" pitchFamily="50" charset="-128"/>
                <a:ea typeface="AR P丸ゴシック体M" pitchFamily="50" charset="-128"/>
              </a:rPr>
              <a:t>J</a:t>
            </a:r>
            <a:r>
              <a:rPr lang="ja-JP" altLang="en-US" b="1" dirty="0">
                <a:solidFill>
                  <a:srgbClr val="7B9899"/>
                </a:solidFill>
                <a:latin typeface="AR P丸ゴシック体M" pitchFamily="50" charset="-128"/>
                <a:ea typeface="AR P丸ゴシック体M" pitchFamily="50" charset="-128"/>
              </a:rPr>
              <a:t>）</a:t>
            </a:r>
          </a:p>
        </p:txBody>
      </p:sp>
      <p:sp>
        <p:nvSpPr>
          <p:cNvPr id="7171" name="コンテンツ プレースホルダ 2"/>
          <p:cNvSpPr>
            <a:spLocks noGrp="1"/>
          </p:cNvSpPr>
          <p:nvPr>
            <p:ph idx="1"/>
          </p:nvPr>
        </p:nvSpPr>
        <p:spPr>
          <a:xfrm>
            <a:off x="179512" y="1512910"/>
            <a:ext cx="7897689" cy="5059362"/>
          </a:xfrm>
        </p:spPr>
        <p:txBody>
          <a:bodyPr/>
          <a:lstStyle/>
          <a:p>
            <a:pPr eaLnBrk="1" hangingPunct="1"/>
            <a:r>
              <a:rPr lang="en-US" altLang="ja-JP" sz="3200" dirty="0">
                <a:latin typeface="+mj-ea"/>
                <a:ea typeface="+mj-ea"/>
              </a:rPr>
              <a:t>6</a:t>
            </a:r>
            <a:r>
              <a:rPr lang="ja-JP" altLang="en-US" sz="3200" dirty="0">
                <a:latin typeface="+mj-ea"/>
                <a:ea typeface="+mj-ea"/>
              </a:rPr>
              <a:t>項目</a:t>
            </a:r>
            <a:endParaRPr lang="en-US" altLang="ja-JP" sz="3200" dirty="0">
              <a:latin typeface="+mj-ea"/>
              <a:ea typeface="+mj-ea"/>
            </a:endParaRPr>
          </a:p>
          <a:p>
            <a:pPr marL="971411" lvl="1" indent="-514277" eaLnBrk="1" hangingPunct="1">
              <a:buFont typeface="Palatino Linotype" pitchFamily="18" charset="0"/>
              <a:buAutoNum type="arabicPeriod"/>
            </a:pPr>
            <a:r>
              <a:rPr lang="ja-JP" altLang="en-US" sz="3200" dirty="0">
                <a:solidFill>
                  <a:schemeClr val="tx1"/>
                </a:solidFill>
                <a:latin typeface="+mj-ea"/>
                <a:ea typeface="+mj-ea"/>
              </a:rPr>
              <a:t>声を上げる</a:t>
            </a:r>
            <a:endParaRPr lang="en-US" altLang="ja-JP" sz="3200" dirty="0">
              <a:solidFill>
                <a:schemeClr val="tx1"/>
              </a:solidFill>
              <a:latin typeface="+mj-ea"/>
              <a:ea typeface="+mj-ea"/>
            </a:endParaRPr>
          </a:p>
          <a:p>
            <a:pPr marL="971411" lvl="1" indent="-514277" eaLnBrk="1" hangingPunct="1">
              <a:buFont typeface="Palatino Linotype" pitchFamily="18" charset="0"/>
              <a:buAutoNum type="arabicPeriod"/>
            </a:pPr>
            <a:r>
              <a:rPr lang="ja-JP" altLang="en-US" sz="3200" dirty="0">
                <a:solidFill>
                  <a:schemeClr val="tx1"/>
                </a:solidFill>
                <a:latin typeface="+mj-ea"/>
                <a:ea typeface="+mj-ea"/>
              </a:rPr>
              <a:t>表情</a:t>
            </a:r>
            <a:endParaRPr lang="en-US" altLang="ja-JP" sz="3200" dirty="0">
              <a:solidFill>
                <a:schemeClr val="tx1"/>
              </a:solidFill>
              <a:latin typeface="+mj-ea"/>
              <a:ea typeface="+mj-ea"/>
            </a:endParaRPr>
          </a:p>
          <a:p>
            <a:pPr marL="971411" lvl="1" indent="-514277" eaLnBrk="1" hangingPunct="1">
              <a:buFont typeface="Palatino Linotype" pitchFamily="18" charset="0"/>
              <a:buAutoNum type="arabicPeriod"/>
            </a:pPr>
            <a:r>
              <a:rPr lang="ja-JP" altLang="en-US" sz="3200" dirty="0">
                <a:solidFill>
                  <a:schemeClr val="tx1"/>
                </a:solidFill>
                <a:latin typeface="+mj-ea"/>
                <a:ea typeface="+mj-ea"/>
              </a:rPr>
              <a:t>ボディランゲージ変化</a:t>
            </a:r>
            <a:endParaRPr lang="en-US" altLang="ja-JP" sz="3200" dirty="0">
              <a:solidFill>
                <a:schemeClr val="tx1"/>
              </a:solidFill>
              <a:latin typeface="+mj-ea"/>
              <a:ea typeface="+mj-ea"/>
            </a:endParaRPr>
          </a:p>
          <a:p>
            <a:pPr marL="971411" lvl="1" indent="-514277" eaLnBrk="1" hangingPunct="1">
              <a:buFont typeface="Palatino Linotype" pitchFamily="18" charset="0"/>
              <a:buAutoNum type="arabicPeriod"/>
            </a:pPr>
            <a:r>
              <a:rPr lang="ja-JP" altLang="en-US" sz="3200" dirty="0">
                <a:solidFill>
                  <a:schemeClr val="tx1"/>
                </a:solidFill>
                <a:latin typeface="+mj-ea"/>
                <a:ea typeface="+mj-ea"/>
              </a:rPr>
              <a:t>行動の変化</a:t>
            </a:r>
            <a:endParaRPr lang="en-US" altLang="ja-JP" sz="3200" dirty="0">
              <a:solidFill>
                <a:schemeClr val="tx1"/>
              </a:solidFill>
              <a:latin typeface="+mj-ea"/>
              <a:ea typeface="+mj-ea"/>
            </a:endParaRPr>
          </a:p>
          <a:p>
            <a:pPr marL="971411" lvl="1" indent="-514277" eaLnBrk="1" hangingPunct="1">
              <a:buFont typeface="Palatino Linotype" pitchFamily="18" charset="0"/>
              <a:buAutoNum type="arabicPeriod"/>
            </a:pPr>
            <a:r>
              <a:rPr lang="ja-JP" altLang="en-US" sz="3200" dirty="0">
                <a:solidFill>
                  <a:schemeClr val="tx1"/>
                </a:solidFill>
                <a:latin typeface="+mj-ea"/>
                <a:ea typeface="+mj-ea"/>
              </a:rPr>
              <a:t>生理学的変化</a:t>
            </a:r>
            <a:endParaRPr lang="en-US" altLang="ja-JP" sz="3200" dirty="0">
              <a:solidFill>
                <a:schemeClr val="tx1"/>
              </a:solidFill>
              <a:latin typeface="+mj-ea"/>
              <a:ea typeface="+mj-ea"/>
            </a:endParaRPr>
          </a:p>
          <a:p>
            <a:pPr marL="971411" lvl="1" indent="-514277" eaLnBrk="1" hangingPunct="1">
              <a:buFont typeface="Palatino Linotype" pitchFamily="18" charset="0"/>
              <a:buAutoNum type="arabicPeriod"/>
            </a:pPr>
            <a:r>
              <a:rPr lang="ja-JP" altLang="en-US" sz="3200" dirty="0">
                <a:solidFill>
                  <a:schemeClr val="tx1"/>
                </a:solidFill>
                <a:latin typeface="+mj-ea"/>
                <a:ea typeface="+mj-ea"/>
              </a:rPr>
              <a:t>身体的変化</a:t>
            </a:r>
            <a:endParaRPr lang="en-US" altLang="ja-JP" sz="3200" dirty="0">
              <a:solidFill>
                <a:schemeClr val="tx1"/>
              </a:solidFill>
              <a:latin typeface="+mj-ea"/>
              <a:ea typeface="+mj-ea"/>
            </a:endParaRPr>
          </a:p>
          <a:p>
            <a:pPr eaLnBrk="1" hangingPunct="1"/>
            <a:endParaRPr lang="ja-JP" altLang="en-US" sz="3200" dirty="0">
              <a:latin typeface="+mj-ea"/>
              <a:ea typeface="+mj-ea"/>
            </a:endParaRPr>
          </a:p>
        </p:txBody>
      </p:sp>
      <p:sp>
        <p:nvSpPr>
          <p:cNvPr id="4" name="スライド番号プレースホルダ 3"/>
          <p:cNvSpPr>
            <a:spLocks noGrp="1"/>
          </p:cNvSpPr>
          <p:nvPr>
            <p:ph type="sldNum" sz="quarter" idx="12"/>
          </p:nvPr>
        </p:nvSpPr>
        <p:spPr/>
        <p:txBody>
          <a:bodyPr/>
          <a:lstStyle/>
          <a:p>
            <a:pPr>
              <a:defRPr/>
            </a:pPr>
            <a:fld id="{7D8155CB-375C-4539-B799-7E0020AFDAED}" type="slidenum">
              <a:rPr lang="ja-JP" altLang="en-US" smtClean="0"/>
              <a:pPr>
                <a:defRPr/>
              </a:pPr>
              <a:t>3</a:t>
            </a:fld>
            <a:endParaRPr lang="en-US" altLang="ja-JP"/>
          </a:p>
        </p:txBody>
      </p:sp>
      <p:sp>
        <p:nvSpPr>
          <p:cNvPr id="7173" name="テキスト ボックス 5"/>
          <p:cNvSpPr txBox="1">
            <a:spLocks noChangeArrowheads="1"/>
          </p:cNvSpPr>
          <p:nvPr/>
        </p:nvSpPr>
        <p:spPr bwMode="auto">
          <a:xfrm>
            <a:off x="5270839" y="1844824"/>
            <a:ext cx="3571904" cy="2554531"/>
          </a:xfrm>
          <a:prstGeom prst="rect">
            <a:avLst/>
          </a:prstGeom>
          <a:noFill/>
          <a:ln w="9525">
            <a:noFill/>
            <a:miter lim="800000"/>
            <a:headEnd/>
            <a:tailEnd/>
          </a:ln>
        </p:spPr>
        <p:txBody>
          <a:bodyPr wrap="square" lIns="91427" tIns="45713" rIns="91427" bIns="45713">
            <a:spAutoFit/>
          </a:bodyPr>
          <a:lstStyle/>
          <a:p>
            <a:r>
              <a:rPr kumimoji="0" lang="ja-JP" altLang="en-US" sz="3200" b="1" dirty="0">
                <a:latin typeface="AR P丸ゴシック体M" pitchFamily="50" charset="-128"/>
                <a:ea typeface="AR P丸ゴシック体M" pitchFamily="50" charset="-128"/>
              </a:rPr>
              <a:t>なし　　 </a:t>
            </a:r>
            <a:r>
              <a:rPr kumimoji="0" lang="en-US" altLang="ja-JP" sz="3200" b="1" dirty="0">
                <a:latin typeface="AR P丸ゴシック体M" pitchFamily="50" charset="-128"/>
                <a:ea typeface="AR P丸ゴシック体M" pitchFamily="50" charset="-128"/>
              </a:rPr>
              <a:t>	0</a:t>
            </a:r>
            <a:r>
              <a:rPr kumimoji="0" lang="ja-JP" altLang="en-US" sz="3200" b="1" dirty="0">
                <a:latin typeface="AR P丸ゴシック体M" pitchFamily="50" charset="-128"/>
                <a:ea typeface="AR P丸ゴシック体M" pitchFamily="50" charset="-128"/>
              </a:rPr>
              <a:t>点</a:t>
            </a:r>
            <a:endParaRPr kumimoji="0" lang="en-US" altLang="ja-JP" sz="3200" b="1" dirty="0">
              <a:latin typeface="AR P丸ゴシック体M" pitchFamily="50" charset="-128"/>
              <a:ea typeface="AR P丸ゴシック体M" pitchFamily="50" charset="-128"/>
            </a:endParaRPr>
          </a:p>
          <a:p>
            <a:r>
              <a:rPr kumimoji="0" lang="ja-JP" altLang="en-US" sz="3200" b="1" dirty="0">
                <a:latin typeface="AR P丸ゴシック体M" pitchFamily="50" charset="-128"/>
                <a:ea typeface="AR P丸ゴシック体M" pitchFamily="50" charset="-128"/>
              </a:rPr>
              <a:t>軽度　　</a:t>
            </a:r>
            <a:r>
              <a:rPr kumimoji="0" lang="en-US" altLang="ja-JP" sz="3200" b="1" dirty="0">
                <a:latin typeface="AR P丸ゴシック体M" pitchFamily="50" charset="-128"/>
                <a:ea typeface="AR P丸ゴシック体M" pitchFamily="50" charset="-128"/>
              </a:rPr>
              <a:t>	1</a:t>
            </a:r>
            <a:r>
              <a:rPr kumimoji="0" lang="ja-JP" altLang="en-US" sz="3200" b="1" dirty="0">
                <a:latin typeface="AR P丸ゴシック体M" pitchFamily="50" charset="-128"/>
                <a:ea typeface="AR P丸ゴシック体M" pitchFamily="50" charset="-128"/>
              </a:rPr>
              <a:t>点</a:t>
            </a:r>
            <a:endParaRPr kumimoji="0" lang="en-US" altLang="ja-JP" sz="3200" b="1" dirty="0">
              <a:latin typeface="AR P丸ゴシック体M" pitchFamily="50" charset="-128"/>
              <a:ea typeface="AR P丸ゴシック体M" pitchFamily="50" charset="-128"/>
            </a:endParaRPr>
          </a:p>
          <a:p>
            <a:r>
              <a:rPr kumimoji="0" lang="ja-JP" altLang="en-US" sz="3200" b="1" dirty="0">
                <a:latin typeface="AR P丸ゴシック体M" pitchFamily="50" charset="-128"/>
                <a:ea typeface="AR P丸ゴシック体M" pitchFamily="50" charset="-128"/>
              </a:rPr>
              <a:t>中程度　</a:t>
            </a:r>
            <a:r>
              <a:rPr kumimoji="0" lang="en-US" altLang="ja-JP" sz="3200" b="1" dirty="0">
                <a:latin typeface="AR P丸ゴシック体M" pitchFamily="50" charset="-128"/>
                <a:ea typeface="AR P丸ゴシック体M" pitchFamily="50" charset="-128"/>
              </a:rPr>
              <a:t>	2</a:t>
            </a:r>
            <a:r>
              <a:rPr kumimoji="0" lang="ja-JP" altLang="en-US" sz="3200" b="1" dirty="0">
                <a:latin typeface="AR P丸ゴシック体M" pitchFamily="50" charset="-128"/>
                <a:ea typeface="AR P丸ゴシック体M" pitchFamily="50" charset="-128"/>
              </a:rPr>
              <a:t>点</a:t>
            </a:r>
            <a:endParaRPr kumimoji="0" lang="en-US" altLang="ja-JP" sz="3200" b="1" dirty="0">
              <a:latin typeface="AR P丸ゴシック体M" pitchFamily="50" charset="-128"/>
              <a:ea typeface="AR P丸ゴシック体M" pitchFamily="50" charset="-128"/>
            </a:endParaRPr>
          </a:p>
          <a:p>
            <a:r>
              <a:rPr kumimoji="0" lang="ja-JP" altLang="en-US" sz="3200" b="1" dirty="0">
                <a:latin typeface="AR P丸ゴシック体M" pitchFamily="50" charset="-128"/>
                <a:ea typeface="AR P丸ゴシック体M" pitchFamily="50" charset="-128"/>
              </a:rPr>
              <a:t>重度　　</a:t>
            </a:r>
            <a:r>
              <a:rPr kumimoji="0" lang="en-US" altLang="ja-JP" sz="3200" b="1" dirty="0">
                <a:latin typeface="AR P丸ゴシック体M" pitchFamily="50" charset="-128"/>
                <a:ea typeface="AR P丸ゴシック体M" pitchFamily="50" charset="-128"/>
              </a:rPr>
              <a:t>	3</a:t>
            </a:r>
            <a:r>
              <a:rPr kumimoji="0" lang="ja-JP" altLang="en-US" sz="3200" b="1" dirty="0">
                <a:latin typeface="AR P丸ゴシック体M" pitchFamily="50" charset="-128"/>
                <a:ea typeface="AR P丸ゴシック体M" pitchFamily="50" charset="-128"/>
              </a:rPr>
              <a:t>点</a:t>
            </a:r>
            <a:endParaRPr kumimoji="0" lang="en-US" altLang="ja-JP" sz="3200" b="1" dirty="0">
              <a:latin typeface="AR P丸ゴシック体M" pitchFamily="50" charset="-128"/>
              <a:ea typeface="AR P丸ゴシック体M" pitchFamily="50" charset="-128"/>
            </a:endParaRPr>
          </a:p>
          <a:p>
            <a:r>
              <a:rPr kumimoji="0" lang="en-US" altLang="ja-JP" sz="3200" b="1" dirty="0">
                <a:latin typeface="AR P丸ゴシック体M" pitchFamily="50" charset="-128"/>
                <a:ea typeface="AR P丸ゴシック体M" pitchFamily="50" charset="-128"/>
              </a:rPr>
              <a:t>	</a:t>
            </a:r>
            <a:endParaRPr lang="ja-JP" altLang="en-US" sz="3200" b="1" dirty="0">
              <a:latin typeface="AR P丸ゴシック体M" pitchFamily="50" charset="-128"/>
              <a:ea typeface="AR P丸ゴシック体M" pitchFamily="50" charset="-128"/>
            </a:endParaRPr>
          </a:p>
        </p:txBody>
      </p:sp>
      <p:sp>
        <p:nvSpPr>
          <p:cNvPr id="7174" name="右中かっこ 8"/>
          <p:cNvSpPr>
            <a:spLocks/>
          </p:cNvSpPr>
          <p:nvPr/>
        </p:nvSpPr>
        <p:spPr bwMode="auto">
          <a:xfrm>
            <a:off x="4875488" y="2143142"/>
            <a:ext cx="285750" cy="3714750"/>
          </a:xfrm>
          <a:prstGeom prst="rightBrace">
            <a:avLst>
              <a:gd name="adj1" fmla="val 8306"/>
              <a:gd name="adj2" fmla="val 50000"/>
            </a:avLst>
          </a:prstGeom>
          <a:noFill/>
          <a:ln w="9525" algn="ctr">
            <a:solidFill>
              <a:schemeClr val="tx1"/>
            </a:solidFill>
            <a:round/>
            <a:headEnd/>
            <a:tailEnd/>
          </a:ln>
        </p:spPr>
        <p:txBody>
          <a:bodyPr lIns="91427" tIns="45713" rIns="91427" bIns="45713"/>
          <a:lstStyle/>
          <a:p>
            <a:endParaRPr kumimoji="0" lang="ja-JP" altLang="en-US">
              <a:ea typeface="ＭＳ Ｐ明朝" charset="-128"/>
            </a:endParaRPr>
          </a:p>
        </p:txBody>
      </p:sp>
      <p:sp>
        <p:nvSpPr>
          <p:cNvPr id="7175" name="テキスト ボックス 7"/>
          <p:cNvSpPr>
            <a:spLocks noChangeArrowheads="1"/>
          </p:cNvSpPr>
          <p:nvPr/>
        </p:nvSpPr>
        <p:spPr bwMode="auto">
          <a:xfrm>
            <a:off x="5127964" y="3946525"/>
            <a:ext cx="3857654" cy="2553875"/>
          </a:xfrm>
          <a:prstGeom prst="roundRect">
            <a:avLst>
              <a:gd name="adj" fmla="val 16667"/>
            </a:avLst>
          </a:prstGeom>
          <a:solidFill>
            <a:schemeClr val="accent1"/>
          </a:solidFill>
          <a:ln w="9525">
            <a:noFill/>
            <a:round/>
            <a:headEnd/>
            <a:tailEnd/>
          </a:ln>
        </p:spPr>
        <p:txBody>
          <a:bodyPr wrap="square" lIns="91427" tIns="45713" rIns="91427" bIns="45713">
            <a:spAutoFit/>
          </a:bodyPr>
          <a:lstStyle/>
          <a:p>
            <a:r>
              <a:rPr kumimoji="0" lang="ja-JP" altLang="en-US" sz="3200" b="1" dirty="0">
                <a:solidFill>
                  <a:schemeClr val="bg1"/>
                </a:solidFill>
                <a:latin typeface="AR P丸ゴシック体M" pitchFamily="50" charset="-128"/>
                <a:ea typeface="AR P丸ゴシック体M" pitchFamily="50" charset="-128"/>
              </a:rPr>
              <a:t>合計点：</a:t>
            </a:r>
            <a:endParaRPr kumimoji="0" lang="en-US" altLang="ja-JP" sz="3200" b="1" dirty="0">
              <a:solidFill>
                <a:schemeClr val="bg1"/>
              </a:solidFill>
              <a:latin typeface="AR P丸ゴシック体M" pitchFamily="50" charset="-128"/>
              <a:ea typeface="AR P丸ゴシック体M" pitchFamily="50" charset="-128"/>
            </a:endParaRPr>
          </a:p>
          <a:p>
            <a:r>
              <a:rPr kumimoji="0" lang="en-US" altLang="ja-JP" sz="2800" b="1" dirty="0">
                <a:solidFill>
                  <a:schemeClr val="bg1"/>
                </a:solidFill>
                <a:latin typeface="AR P丸ゴシック体M" pitchFamily="50" charset="-128"/>
                <a:ea typeface="AR P丸ゴシック体M" pitchFamily="50" charset="-128"/>
              </a:rPr>
              <a:t> 0</a:t>
            </a:r>
            <a:r>
              <a:rPr kumimoji="0" lang="ja-JP" altLang="en-US" sz="2800" b="1" dirty="0">
                <a:solidFill>
                  <a:schemeClr val="bg1"/>
                </a:solidFill>
                <a:latin typeface="AR P丸ゴシック体M" pitchFamily="50" charset="-128"/>
                <a:ea typeface="AR P丸ゴシック体M" pitchFamily="50" charset="-128"/>
              </a:rPr>
              <a:t>～ </a:t>
            </a:r>
            <a:r>
              <a:rPr kumimoji="0" lang="en-US" altLang="ja-JP" sz="2800" b="1" dirty="0">
                <a:solidFill>
                  <a:schemeClr val="bg1"/>
                </a:solidFill>
                <a:latin typeface="AR P丸ゴシック体M" pitchFamily="50" charset="-128"/>
                <a:ea typeface="AR P丸ゴシック体M" pitchFamily="50" charset="-128"/>
              </a:rPr>
              <a:t>2</a:t>
            </a:r>
            <a:r>
              <a:rPr kumimoji="0" lang="ja-JP" altLang="en-US" sz="2800" b="1" dirty="0">
                <a:solidFill>
                  <a:schemeClr val="bg1"/>
                </a:solidFill>
                <a:latin typeface="AR P丸ゴシック体M" pitchFamily="50" charset="-128"/>
                <a:ea typeface="AR P丸ゴシック体M" pitchFamily="50" charset="-128"/>
              </a:rPr>
              <a:t>点　</a:t>
            </a:r>
            <a:r>
              <a:rPr kumimoji="0" lang="en-US" altLang="ja-JP" sz="2800" b="1" dirty="0">
                <a:solidFill>
                  <a:schemeClr val="bg1"/>
                </a:solidFill>
                <a:latin typeface="AR P丸ゴシック体M" pitchFamily="50" charset="-128"/>
                <a:ea typeface="AR P丸ゴシック体M" pitchFamily="50" charset="-128"/>
              </a:rPr>
              <a:t>	</a:t>
            </a:r>
            <a:r>
              <a:rPr kumimoji="0" lang="ja-JP" altLang="en-US" sz="2800" b="1" dirty="0">
                <a:solidFill>
                  <a:schemeClr val="bg1"/>
                </a:solidFill>
                <a:latin typeface="AR P丸ゴシック体M" pitchFamily="50" charset="-128"/>
                <a:ea typeface="AR P丸ゴシック体M" pitchFamily="50" charset="-128"/>
              </a:rPr>
              <a:t>疼痛なし</a:t>
            </a:r>
            <a:endParaRPr kumimoji="0" lang="en-US" altLang="ja-JP" sz="2800" b="1" dirty="0">
              <a:solidFill>
                <a:schemeClr val="bg1"/>
              </a:solidFill>
              <a:latin typeface="AR P丸ゴシック体M" pitchFamily="50" charset="-128"/>
              <a:ea typeface="AR P丸ゴシック体M" pitchFamily="50" charset="-128"/>
            </a:endParaRPr>
          </a:p>
          <a:p>
            <a:r>
              <a:rPr kumimoji="0" lang="en-US" altLang="ja-JP" sz="2800" b="1" dirty="0">
                <a:solidFill>
                  <a:schemeClr val="bg1"/>
                </a:solidFill>
                <a:latin typeface="AR P丸ゴシック体M" pitchFamily="50" charset="-128"/>
                <a:ea typeface="AR P丸ゴシック体M" pitchFamily="50" charset="-128"/>
              </a:rPr>
              <a:t> 3</a:t>
            </a:r>
            <a:r>
              <a:rPr kumimoji="0" lang="ja-JP" altLang="en-US" sz="2800" b="1" dirty="0">
                <a:solidFill>
                  <a:schemeClr val="bg1"/>
                </a:solidFill>
                <a:latin typeface="AR P丸ゴシック体M" pitchFamily="50" charset="-128"/>
                <a:ea typeface="AR P丸ゴシック体M" pitchFamily="50" charset="-128"/>
              </a:rPr>
              <a:t>～ </a:t>
            </a:r>
            <a:r>
              <a:rPr kumimoji="0" lang="en-US" altLang="ja-JP" sz="2800" b="1" dirty="0">
                <a:solidFill>
                  <a:schemeClr val="bg1"/>
                </a:solidFill>
                <a:latin typeface="AR P丸ゴシック体M" pitchFamily="50" charset="-128"/>
                <a:ea typeface="AR P丸ゴシック体M" pitchFamily="50" charset="-128"/>
              </a:rPr>
              <a:t>7</a:t>
            </a:r>
            <a:r>
              <a:rPr kumimoji="0" lang="ja-JP" altLang="en-US" sz="2800" b="1" dirty="0">
                <a:solidFill>
                  <a:schemeClr val="bg1"/>
                </a:solidFill>
                <a:latin typeface="AR P丸ゴシック体M" pitchFamily="50" charset="-128"/>
                <a:ea typeface="AR P丸ゴシック体M" pitchFamily="50" charset="-128"/>
              </a:rPr>
              <a:t>点　</a:t>
            </a:r>
            <a:r>
              <a:rPr kumimoji="0" lang="en-US" altLang="ja-JP" sz="2800" b="1" dirty="0">
                <a:solidFill>
                  <a:schemeClr val="bg1"/>
                </a:solidFill>
                <a:latin typeface="AR P丸ゴシック体M" pitchFamily="50" charset="-128"/>
                <a:ea typeface="AR P丸ゴシック体M" pitchFamily="50" charset="-128"/>
              </a:rPr>
              <a:t>	</a:t>
            </a:r>
            <a:r>
              <a:rPr kumimoji="0" lang="ja-JP" altLang="en-US" sz="2800" b="1" dirty="0">
                <a:solidFill>
                  <a:schemeClr val="bg1"/>
                </a:solidFill>
                <a:latin typeface="AR P丸ゴシック体M" pitchFamily="50" charset="-128"/>
                <a:ea typeface="AR P丸ゴシック体M" pitchFamily="50" charset="-128"/>
              </a:rPr>
              <a:t>軽度</a:t>
            </a:r>
            <a:endParaRPr kumimoji="0" lang="en-US" altLang="ja-JP" sz="2800" b="1" dirty="0">
              <a:solidFill>
                <a:schemeClr val="bg1"/>
              </a:solidFill>
              <a:latin typeface="AR P丸ゴシック体M" pitchFamily="50" charset="-128"/>
              <a:ea typeface="AR P丸ゴシック体M" pitchFamily="50" charset="-128"/>
            </a:endParaRPr>
          </a:p>
          <a:p>
            <a:r>
              <a:rPr kumimoji="0" lang="en-US" altLang="ja-JP" sz="2800" b="1" dirty="0">
                <a:solidFill>
                  <a:schemeClr val="bg1"/>
                </a:solidFill>
                <a:latin typeface="AR P丸ゴシック体M" pitchFamily="50" charset="-128"/>
                <a:ea typeface="AR P丸ゴシック体M" pitchFamily="50" charset="-128"/>
              </a:rPr>
              <a:t> 8</a:t>
            </a:r>
            <a:r>
              <a:rPr kumimoji="0" lang="ja-JP" altLang="en-US" sz="2800" b="1" dirty="0">
                <a:solidFill>
                  <a:schemeClr val="bg1"/>
                </a:solidFill>
                <a:latin typeface="AR P丸ゴシック体M" pitchFamily="50" charset="-128"/>
                <a:ea typeface="AR P丸ゴシック体M" pitchFamily="50" charset="-128"/>
              </a:rPr>
              <a:t>～</a:t>
            </a:r>
            <a:r>
              <a:rPr kumimoji="0" lang="en-US" altLang="ja-JP" sz="2800" b="1" dirty="0">
                <a:solidFill>
                  <a:schemeClr val="bg1"/>
                </a:solidFill>
                <a:latin typeface="AR P丸ゴシック体M" pitchFamily="50" charset="-128"/>
                <a:ea typeface="AR P丸ゴシック体M" pitchFamily="50" charset="-128"/>
              </a:rPr>
              <a:t>13</a:t>
            </a:r>
            <a:r>
              <a:rPr kumimoji="0" lang="ja-JP" altLang="en-US" sz="2800" b="1" dirty="0">
                <a:solidFill>
                  <a:schemeClr val="bg1"/>
                </a:solidFill>
                <a:latin typeface="AR P丸ゴシック体M" pitchFamily="50" charset="-128"/>
                <a:ea typeface="AR P丸ゴシック体M" pitchFamily="50" charset="-128"/>
              </a:rPr>
              <a:t>点　</a:t>
            </a:r>
            <a:r>
              <a:rPr kumimoji="0" lang="en-US" altLang="ja-JP" sz="2800" b="1" dirty="0">
                <a:solidFill>
                  <a:schemeClr val="bg1"/>
                </a:solidFill>
                <a:latin typeface="AR P丸ゴシック体M" pitchFamily="50" charset="-128"/>
                <a:ea typeface="AR P丸ゴシック体M" pitchFamily="50" charset="-128"/>
              </a:rPr>
              <a:t>	</a:t>
            </a:r>
            <a:r>
              <a:rPr kumimoji="0" lang="ja-JP" altLang="en-US" sz="2800" b="1" dirty="0">
                <a:solidFill>
                  <a:schemeClr val="bg1"/>
                </a:solidFill>
                <a:latin typeface="AR P丸ゴシック体M" pitchFamily="50" charset="-128"/>
                <a:ea typeface="AR P丸ゴシック体M" pitchFamily="50" charset="-128"/>
              </a:rPr>
              <a:t>中程度</a:t>
            </a:r>
            <a:endParaRPr kumimoji="0" lang="en-US" altLang="ja-JP" sz="2800" b="1" dirty="0">
              <a:solidFill>
                <a:schemeClr val="bg1"/>
              </a:solidFill>
              <a:latin typeface="AR P丸ゴシック体M" pitchFamily="50" charset="-128"/>
              <a:ea typeface="AR P丸ゴシック体M" pitchFamily="50" charset="-128"/>
            </a:endParaRPr>
          </a:p>
          <a:p>
            <a:r>
              <a:rPr kumimoji="0" lang="en-US" altLang="ja-JP" sz="2800" b="1" dirty="0">
                <a:solidFill>
                  <a:schemeClr val="bg1"/>
                </a:solidFill>
                <a:latin typeface="AR P丸ゴシック体M" pitchFamily="50" charset="-128"/>
                <a:ea typeface="AR P丸ゴシック体M" pitchFamily="50" charset="-128"/>
              </a:rPr>
              <a:t>14</a:t>
            </a:r>
            <a:r>
              <a:rPr kumimoji="0" lang="ja-JP" altLang="en-US" sz="2800" b="1" dirty="0">
                <a:solidFill>
                  <a:schemeClr val="bg1"/>
                </a:solidFill>
                <a:latin typeface="AR P丸ゴシック体M" pitchFamily="50" charset="-128"/>
                <a:ea typeface="AR P丸ゴシック体M" pitchFamily="50" charset="-128"/>
              </a:rPr>
              <a:t>～１８点</a:t>
            </a:r>
            <a:r>
              <a:rPr kumimoji="0" lang="en-US" altLang="ja-JP" sz="2800" b="1" dirty="0">
                <a:solidFill>
                  <a:schemeClr val="bg1"/>
                </a:solidFill>
                <a:latin typeface="AR P丸ゴシック体M" pitchFamily="50" charset="-128"/>
                <a:ea typeface="AR P丸ゴシック体M" pitchFamily="50" charset="-128"/>
              </a:rPr>
              <a:t>	</a:t>
            </a:r>
            <a:r>
              <a:rPr kumimoji="0" lang="ja-JP" altLang="en-US" sz="2800" b="1" dirty="0">
                <a:solidFill>
                  <a:schemeClr val="bg1"/>
                </a:solidFill>
                <a:latin typeface="AR P丸ゴシック体M" pitchFamily="50" charset="-128"/>
                <a:ea typeface="AR P丸ゴシック体M" pitchFamily="50" charset="-128"/>
              </a:rPr>
              <a:t>重度</a:t>
            </a:r>
            <a:endParaRPr kumimoji="0" lang="en-US" altLang="ja-JP" sz="2800" b="1" dirty="0">
              <a:solidFill>
                <a:schemeClr val="bg1"/>
              </a:solidFill>
              <a:latin typeface="AR P丸ゴシック体M" pitchFamily="50" charset="-128"/>
              <a:ea typeface="AR P丸ゴシック体M" pitchFamily="50" charset="-128"/>
            </a:endParaRPr>
          </a:p>
        </p:txBody>
      </p:sp>
      <p:sp>
        <p:nvSpPr>
          <p:cNvPr id="2" name="正方形/長方形 1"/>
          <p:cNvSpPr/>
          <p:nvPr/>
        </p:nvSpPr>
        <p:spPr>
          <a:xfrm>
            <a:off x="611560" y="5864758"/>
            <a:ext cx="3960439" cy="461665"/>
          </a:xfrm>
          <a:prstGeom prst="rect">
            <a:avLst/>
          </a:prstGeom>
        </p:spPr>
        <p:txBody>
          <a:bodyPr wrap="square">
            <a:spAutoFit/>
          </a:bodyPr>
          <a:lstStyle/>
          <a:p>
            <a:r>
              <a:rPr lang="en-US" altLang="ja-JP" sz="2400" dirty="0">
                <a:solidFill>
                  <a:srgbClr val="000000"/>
                </a:solidFill>
                <a:latin typeface="AR P丸ゴシック体M" pitchFamily="50" charset="-128"/>
                <a:ea typeface="AR P丸ゴシック体M" pitchFamily="50" charset="-128"/>
              </a:rPr>
              <a:t>(</a:t>
            </a:r>
            <a:r>
              <a:rPr lang="en-US" altLang="ja-JP" sz="2400" dirty="0" err="1">
                <a:solidFill>
                  <a:srgbClr val="000000"/>
                </a:solidFill>
                <a:latin typeface="AR P丸ゴシック体M" pitchFamily="50" charset="-128"/>
                <a:ea typeface="AR P丸ゴシック体M" pitchFamily="50" charset="-128"/>
              </a:rPr>
              <a:t>Takai</a:t>
            </a:r>
            <a:r>
              <a:rPr lang="en-US" altLang="ja-JP" sz="2400" dirty="0">
                <a:solidFill>
                  <a:srgbClr val="000000"/>
                </a:solidFill>
                <a:latin typeface="AR P丸ゴシック体M" pitchFamily="50" charset="-128"/>
                <a:ea typeface="AR P丸ゴシック体M" pitchFamily="50" charset="-128"/>
              </a:rPr>
              <a:t> et al, 2010)</a:t>
            </a:r>
            <a:endParaRPr lang="ja-JP" altLang="en-US" sz="2400" dirty="0"/>
          </a:p>
        </p:txBody>
      </p:sp>
      <p:sp>
        <p:nvSpPr>
          <p:cNvPr id="9" name="テキスト ボックス 8">
            <a:extLst>
              <a:ext uri="{FF2B5EF4-FFF2-40B4-BE49-F238E27FC236}">
                <a16:creationId xmlns:a16="http://schemas.microsoft.com/office/drawing/2014/main" id="{106F0A6C-776E-2892-6AEA-27917F190C20}"/>
              </a:ext>
            </a:extLst>
          </p:cNvPr>
          <p:cNvSpPr txBox="1"/>
          <p:nvPr/>
        </p:nvSpPr>
        <p:spPr>
          <a:xfrm>
            <a:off x="1907703" y="6326423"/>
            <a:ext cx="5328592" cy="383704"/>
          </a:xfrm>
          <a:prstGeom prst="rect">
            <a:avLst/>
          </a:prstGeom>
          <a:noFill/>
        </p:spPr>
        <p:txBody>
          <a:bodyPr wrap="square" rtlCol="0">
            <a:spAutoFit/>
          </a:bodyPr>
          <a:lstStyle/>
          <a:p>
            <a:pPr algn="ctr"/>
            <a:r>
              <a:rPr kumimoji="1" lang="ja-JP" altLang="en-US" dirty="0"/>
              <a:t>無断転載禁止</a:t>
            </a:r>
          </a:p>
        </p:txBody>
      </p:sp>
    </p:spTree>
    <p:custDataLst>
      <p:tags r:id="rId1"/>
    </p:custDataLst>
    <p:extLst>
      <p:ext uri="{BB962C8B-B14F-4D97-AF65-F5344CB8AC3E}">
        <p14:creationId xmlns:p14="http://schemas.microsoft.com/office/powerpoint/2010/main" val="2852927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a:t>１．声を上げる</a:t>
            </a:r>
          </a:p>
        </p:txBody>
      </p:sp>
      <p:sp>
        <p:nvSpPr>
          <p:cNvPr id="3" name="コンテンツ プレースホルダ 2"/>
          <p:cNvSpPr>
            <a:spLocks noGrp="1"/>
          </p:cNvSpPr>
          <p:nvPr>
            <p:ph sz="quarter" idx="1"/>
          </p:nvPr>
        </p:nvSpPr>
        <p:spPr/>
        <p:txBody>
          <a:bodyPr>
            <a:noAutofit/>
          </a:bodyPr>
          <a:lstStyle/>
          <a:p>
            <a:r>
              <a:rPr kumimoji="1" lang="ja-JP" altLang="en-US" sz="3200" dirty="0"/>
              <a:t>しくしく泣いている</a:t>
            </a:r>
            <a:endParaRPr kumimoji="1" lang="en-US" altLang="ja-JP" sz="3200" dirty="0"/>
          </a:p>
          <a:p>
            <a:r>
              <a:rPr kumimoji="1" lang="ja-JP" altLang="en-US" sz="3200" dirty="0"/>
              <a:t>うめき声を上げる</a:t>
            </a:r>
            <a:endParaRPr kumimoji="1" lang="en-US" altLang="ja-JP" sz="3200" dirty="0"/>
          </a:p>
          <a:p>
            <a:r>
              <a:rPr kumimoji="1" lang="ja-JP" altLang="en-US" sz="3200" dirty="0"/>
              <a:t>泣きわめいている</a:t>
            </a:r>
            <a:endParaRPr kumimoji="1" lang="en-US" altLang="ja-JP" sz="3200" dirty="0"/>
          </a:p>
          <a:p>
            <a:pPr>
              <a:buNone/>
            </a:pPr>
            <a:r>
              <a:rPr kumimoji="1" lang="ja-JP" altLang="en-US" sz="3200" dirty="0"/>
              <a:t>その他</a:t>
            </a:r>
            <a:endParaRPr kumimoji="1" lang="en-US" altLang="ja-JP" sz="3200" dirty="0"/>
          </a:p>
          <a:p>
            <a:r>
              <a:rPr kumimoji="1" lang="ja-JP" altLang="en-US" sz="3200" dirty="0"/>
              <a:t>不快な発声</a:t>
            </a:r>
            <a:endParaRPr kumimoji="1" lang="en-US" altLang="ja-JP" sz="3200" dirty="0"/>
          </a:p>
          <a:p>
            <a:r>
              <a:rPr lang="ja-JP" altLang="en-US" sz="3200" dirty="0"/>
              <a:t>うなり声</a:t>
            </a:r>
            <a:endParaRPr lang="en-US" altLang="ja-JP" sz="3200" dirty="0"/>
          </a:p>
          <a:p>
            <a:r>
              <a:rPr kumimoji="1" lang="ja-JP" altLang="en-US" sz="3200" dirty="0"/>
              <a:t>「痛い」「いた」などの発語</a:t>
            </a:r>
            <a:endParaRPr kumimoji="1" lang="en-US" altLang="ja-JP" sz="3200" dirty="0"/>
          </a:p>
          <a:p>
            <a:r>
              <a:rPr kumimoji="1" lang="ja-JP" altLang="en-US" sz="3200" dirty="0"/>
              <a:t>鼻をすすり泣く　　　　　　　　　　　　　　　　など</a:t>
            </a:r>
            <a:endParaRPr kumimoji="1" lang="en-US" altLang="ja-JP" sz="3200" dirty="0"/>
          </a:p>
          <a:p>
            <a:endParaRPr lang="en-US" altLang="ja-JP" sz="3200" dirty="0"/>
          </a:p>
          <a:p>
            <a:endParaRPr lang="en-US" altLang="ja-JP" sz="3200" dirty="0"/>
          </a:p>
          <a:p>
            <a:pPr>
              <a:buNone/>
            </a:pPr>
            <a:endParaRPr kumimoji="1" lang="ja-JP" altLang="en-US" sz="3200" dirty="0"/>
          </a:p>
        </p:txBody>
      </p:sp>
      <p:sp>
        <p:nvSpPr>
          <p:cNvPr id="4" name="テキスト ボックス 3">
            <a:extLst>
              <a:ext uri="{FF2B5EF4-FFF2-40B4-BE49-F238E27FC236}">
                <a16:creationId xmlns:a16="http://schemas.microsoft.com/office/drawing/2014/main" id="{BCCA7381-4B13-4332-10AC-74DA64E9426E}"/>
              </a:ext>
            </a:extLst>
          </p:cNvPr>
          <p:cNvSpPr txBox="1"/>
          <p:nvPr/>
        </p:nvSpPr>
        <p:spPr>
          <a:xfrm>
            <a:off x="1979712" y="6243581"/>
            <a:ext cx="5328592" cy="383704"/>
          </a:xfrm>
          <a:prstGeom prst="rect">
            <a:avLst/>
          </a:prstGeom>
          <a:noFill/>
        </p:spPr>
        <p:txBody>
          <a:bodyPr wrap="square" rtlCol="0">
            <a:spAutoFit/>
          </a:bodyPr>
          <a:lstStyle/>
          <a:p>
            <a:pPr algn="ctr"/>
            <a:r>
              <a:rPr kumimoji="1" lang="ja-JP" altLang="en-US" dirty="0"/>
              <a:t>無断転載禁止</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a:t>２．表情</a:t>
            </a:r>
          </a:p>
        </p:txBody>
      </p:sp>
      <p:sp>
        <p:nvSpPr>
          <p:cNvPr id="3" name="コンテンツ プレースホルダ 2"/>
          <p:cNvSpPr>
            <a:spLocks noGrp="1"/>
          </p:cNvSpPr>
          <p:nvPr>
            <p:ph sz="quarter" idx="1"/>
          </p:nvPr>
        </p:nvSpPr>
        <p:spPr/>
        <p:txBody>
          <a:bodyPr>
            <a:noAutofit/>
          </a:bodyPr>
          <a:lstStyle/>
          <a:p>
            <a:r>
              <a:rPr kumimoji="1" lang="ja-JP" altLang="en-US" sz="2800" dirty="0"/>
              <a:t>緊張して見える</a:t>
            </a:r>
            <a:endParaRPr kumimoji="1" lang="en-US" altLang="ja-JP" sz="2800" dirty="0"/>
          </a:p>
          <a:p>
            <a:r>
              <a:rPr kumimoji="1" lang="ja-JP" altLang="en-US" sz="2800" dirty="0"/>
              <a:t>顔をしかめる</a:t>
            </a:r>
            <a:endParaRPr kumimoji="1" lang="en-US" altLang="ja-JP" sz="2800" dirty="0"/>
          </a:p>
          <a:p>
            <a:r>
              <a:rPr lang="ja-JP" altLang="en-US" sz="2800" dirty="0"/>
              <a:t>苦悶の表情をしている</a:t>
            </a:r>
            <a:endParaRPr lang="en-US" altLang="ja-JP" sz="2800" dirty="0"/>
          </a:p>
          <a:p>
            <a:pPr>
              <a:buNone/>
            </a:pPr>
            <a:r>
              <a:rPr lang="ja-JP" altLang="en-US" sz="2800" dirty="0"/>
              <a:t>その他</a:t>
            </a:r>
            <a:endParaRPr lang="en-US" altLang="ja-JP" sz="2800" dirty="0"/>
          </a:p>
          <a:p>
            <a:r>
              <a:rPr kumimoji="1" lang="ja-JP" altLang="en-US" sz="2800" dirty="0"/>
              <a:t>眉をひそめる</a:t>
            </a:r>
            <a:endParaRPr kumimoji="1" lang="en-US" altLang="ja-JP" sz="2800" dirty="0"/>
          </a:p>
          <a:p>
            <a:r>
              <a:rPr lang="ja-JP" altLang="en-US" sz="2800" dirty="0"/>
              <a:t>眼を固くつぶる</a:t>
            </a:r>
            <a:endParaRPr lang="en-US" altLang="ja-JP" sz="2800" dirty="0"/>
          </a:p>
          <a:p>
            <a:r>
              <a:rPr kumimoji="1" lang="ja-JP" altLang="en-US" sz="2800" dirty="0"/>
              <a:t>しわをよせる</a:t>
            </a:r>
            <a:endParaRPr kumimoji="1" lang="en-US" altLang="ja-JP" sz="2800" dirty="0"/>
          </a:p>
          <a:p>
            <a:r>
              <a:rPr lang="ja-JP" altLang="en-US" sz="2800" dirty="0"/>
              <a:t>悲しげな表情</a:t>
            </a:r>
            <a:endParaRPr lang="en-US" altLang="ja-JP" sz="2800" dirty="0"/>
          </a:p>
          <a:p>
            <a:r>
              <a:rPr kumimoji="1" lang="ja-JP" altLang="en-US" sz="2800" dirty="0"/>
              <a:t>恐れているような不安そうな表情　　　　　　　　　など</a:t>
            </a:r>
          </a:p>
        </p:txBody>
      </p:sp>
      <p:sp>
        <p:nvSpPr>
          <p:cNvPr id="4" name="テキスト ボックス 3">
            <a:extLst>
              <a:ext uri="{FF2B5EF4-FFF2-40B4-BE49-F238E27FC236}">
                <a16:creationId xmlns:a16="http://schemas.microsoft.com/office/drawing/2014/main" id="{76BFC7C8-5CDA-C6D9-0773-A87DAE3E4F7F}"/>
              </a:ext>
            </a:extLst>
          </p:cNvPr>
          <p:cNvSpPr txBox="1"/>
          <p:nvPr/>
        </p:nvSpPr>
        <p:spPr>
          <a:xfrm>
            <a:off x="1979712" y="6309320"/>
            <a:ext cx="5328592" cy="383704"/>
          </a:xfrm>
          <a:prstGeom prst="rect">
            <a:avLst/>
          </a:prstGeom>
          <a:noFill/>
        </p:spPr>
        <p:txBody>
          <a:bodyPr wrap="square" rtlCol="0">
            <a:spAutoFit/>
          </a:bodyPr>
          <a:lstStyle/>
          <a:p>
            <a:pPr algn="ctr"/>
            <a:r>
              <a:rPr kumimoji="1" lang="ja-JP" altLang="en-US" dirty="0"/>
              <a:t>無断転載禁止</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a:t>表情の変化に注目してください</a:t>
            </a:r>
          </a:p>
        </p:txBody>
      </p:sp>
      <p:pic>
        <p:nvPicPr>
          <p:cNvPr id="2050" name="Picture 2"/>
          <p:cNvPicPr>
            <a:picLocks noGrp="1" noChangeAspect="1" noChangeArrowheads="1"/>
          </p:cNvPicPr>
          <p:nvPr>
            <p:ph sz="quarter" idx="1"/>
          </p:nvPr>
        </p:nvPicPr>
        <p:blipFill>
          <a:blip r:embed="rId3"/>
          <a:srcRect/>
          <a:stretch>
            <a:fillRect/>
          </a:stretch>
        </p:blipFill>
        <p:spPr bwMode="auto">
          <a:xfrm>
            <a:off x="299467" y="1654119"/>
            <a:ext cx="5486979" cy="4632401"/>
          </a:xfrm>
          <a:prstGeom prst="rect">
            <a:avLst/>
          </a:prstGeom>
          <a:noFill/>
          <a:ln w="9525">
            <a:noFill/>
            <a:miter lim="800000"/>
            <a:headEnd/>
            <a:tailEnd/>
          </a:ln>
          <a:effectLst/>
        </p:spPr>
      </p:pic>
      <p:sp>
        <p:nvSpPr>
          <p:cNvPr id="5" name="テキスト ボックス 4"/>
          <p:cNvSpPr txBox="1"/>
          <p:nvPr/>
        </p:nvSpPr>
        <p:spPr>
          <a:xfrm>
            <a:off x="6072198" y="5143512"/>
            <a:ext cx="2643206" cy="646331"/>
          </a:xfrm>
          <a:prstGeom prst="rect">
            <a:avLst/>
          </a:prstGeom>
          <a:noFill/>
        </p:spPr>
        <p:txBody>
          <a:bodyPr wrap="square" rtlCol="0">
            <a:spAutoFit/>
          </a:bodyPr>
          <a:lstStyle/>
          <a:p>
            <a:r>
              <a:rPr kumimoji="1" lang="en-US" altLang="ja-JP" dirty="0"/>
              <a:t>The Australian Pain Society</a:t>
            </a:r>
            <a:r>
              <a:rPr kumimoji="1" lang="ja-JP" altLang="en-US" dirty="0"/>
              <a:t>（２００５）より</a:t>
            </a:r>
          </a:p>
        </p:txBody>
      </p:sp>
      <p:sp>
        <p:nvSpPr>
          <p:cNvPr id="6" name="テキスト ボックス 5">
            <a:extLst>
              <a:ext uri="{FF2B5EF4-FFF2-40B4-BE49-F238E27FC236}">
                <a16:creationId xmlns:a16="http://schemas.microsoft.com/office/drawing/2014/main" id="{7CD045AF-2C26-BA41-61DD-73688B3462AC}"/>
              </a:ext>
            </a:extLst>
          </p:cNvPr>
          <p:cNvSpPr txBox="1"/>
          <p:nvPr/>
        </p:nvSpPr>
        <p:spPr>
          <a:xfrm>
            <a:off x="1979712" y="6243581"/>
            <a:ext cx="5328592" cy="383704"/>
          </a:xfrm>
          <a:prstGeom prst="rect">
            <a:avLst/>
          </a:prstGeom>
          <a:noFill/>
        </p:spPr>
        <p:txBody>
          <a:bodyPr wrap="square" rtlCol="0">
            <a:spAutoFit/>
          </a:bodyPr>
          <a:lstStyle/>
          <a:p>
            <a:pPr algn="ctr"/>
            <a:r>
              <a:rPr kumimoji="1" lang="ja-JP" altLang="en-US" dirty="0"/>
              <a:t>無断転載禁止</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a:t>痛みがある</a:t>
            </a:r>
            <a:r>
              <a:rPr kumimoji="1" lang="ja-JP" altLang="en-US" b="1" dirty="0"/>
              <a:t>時の典型的な表情</a:t>
            </a:r>
          </a:p>
        </p:txBody>
      </p:sp>
      <p:pic>
        <p:nvPicPr>
          <p:cNvPr id="1026" name="Picture 2"/>
          <p:cNvPicPr>
            <a:picLocks noGrp="1" noChangeAspect="1" noChangeArrowheads="1"/>
          </p:cNvPicPr>
          <p:nvPr>
            <p:ph sz="quarter" idx="1"/>
          </p:nvPr>
        </p:nvPicPr>
        <p:blipFill>
          <a:blip r:embed="rId3"/>
          <a:srcRect/>
          <a:stretch>
            <a:fillRect/>
          </a:stretch>
        </p:blipFill>
        <p:spPr bwMode="auto">
          <a:xfrm>
            <a:off x="214282" y="2201613"/>
            <a:ext cx="5161913" cy="4156345"/>
          </a:xfrm>
          <a:prstGeom prst="rect">
            <a:avLst/>
          </a:prstGeom>
          <a:noFill/>
          <a:ln w="9525">
            <a:noFill/>
            <a:miter lim="800000"/>
            <a:headEnd/>
            <a:tailEnd/>
          </a:ln>
          <a:effectLst/>
        </p:spPr>
      </p:pic>
      <p:sp>
        <p:nvSpPr>
          <p:cNvPr id="5" name="線吹き出し 1 (枠付き) 4"/>
          <p:cNvSpPr/>
          <p:nvPr/>
        </p:nvSpPr>
        <p:spPr>
          <a:xfrm>
            <a:off x="4000496" y="1571612"/>
            <a:ext cx="2286016" cy="714380"/>
          </a:xfrm>
          <a:prstGeom prst="borderCallout1">
            <a:avLst>
              <a:gd name="adj1" fmla="val 51227"/>
              <a:gd name="adj2" fmla="val -4154"/>
              <a:gd name="adj3" fmla="val 165992"/>
              <a:gd name="adj4" fmla="val -18632"/>
            </a:avLst>
          </a:prstGeom>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t>眼を固く閉じている</a:t>
            </a:r>
          </a:p>
        </p:txBody>
      </p:sp>
      <p:sp>
        <p:nvSpPr>
          <p:cNvPr id="6" name="線吹き出し 1 (枠付き) 5"/>
          <p:cNvSpPr/>
          <p:nvPr/>
        </p:nvSpPr>
        <p:spPr>
          <a:xfrm>
            <a:off x="5429256" y="5214950"/>
            <a:ext cx="2786082" cy="857256"/>
          </a:xfrm>
          <a:prstGeom prst="borderCallout1">
            <a:avLst>
              <a:gd name="adj1" fmla="val 47407"/>
              <a:gd name="adj2" fmla="val -3434"/>
              <a:gd name="adj3" fmla="val -10086"/>
              <a:gd name="adj4" fmla="val -44211"/>
            </a:avLst>
          </a:prstGeom>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t>歯をくいしばって</a:t>
            </a:r>
            <a:endParaRPr lang="en-US" altLang="ja-JP" sz="2400" dirty="0"/>
          </a:p>
          <a:p>
            <a:pPr algn="ctr"/>
            <a:r>
              <a:rPr lang="ja-JP" altLang="en-US" sz="2400" dirty="0"/>
              <a:t>いる様子</a:t>
            </a:r>
            <a:endParaRPr kumimoji="1" lang="ja-JP" altLang="en-US" sz="2400" dirty="0"/>
          </a:p>
        </p:txBody>
      </p:sp>
      <p:sp>
        <p:nvSpPr>
          <p:cNvPr id="7" name="線吹き出し 1 (枠付き) 6"/>
          <p:cNvSpPr/>
          <p:nvPr/>
        </p:nvSpPr>
        <p:spPr>
          <a:xfrm>
            <a:off x="5429256" y="3500438"/>
            <a:ext cx="2143140" cy="857256"/>
          </a:xfrm>
          <a:prstGeom prst="borderCallout1">
            <a:avLst>
              <a:gd name="adj1" fmla="val 50591"/>
              <a:gd name="adj2" fmla="val -4512"/>
              <a:gd name="adj3" fmla="val 4242"/>
              <a:gd name="adj4" fmla="val -47885"/>
            </a:avLst>
          </a:prstGeom>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t>ほほの筋肉が</a:t>
            </a:r>
            <a:endParaRPr kumimoji="1" lang="en-US" altLang="ja-JP" sz="2400" dirty="0"/>
          </a:p>
          <a:p>
            <a:pPr algn="ctr"/>
            <a:r>
              <a:rPr kumimoji="1" lang="ja-JP" altLang="en-US" sz="2400" dirty="0"/>
              <a:t>つり上がる</a:t>
            </a:r>
          </a:p>
        </p:txBody>
      </p:sp>
      <p:sp>
        <p:nvSpPr>
          <p:cNvPr id="8" name="線吹き出し 1 (枠付き) 7"/>
          <p:cNvSpPr/>
          <p:nvPr/>
        </p:nvSpPr>
        <p:spPr>
          <a:xfrm>
            <a:off x="285720" y="1357298"/>
            <a:ext cx="2286016" cy="714380"/>
          </a:xfrm>
          <a:prstGeom prst="borderCallout1">
            <a:avLst>
              <a:gd name="adj1" fmla="val 98988"/>
              <a:gd name="adj2" fmla="val 52562"/>
              <a:gd name="adj3" fmla="val 173634"/>
              <a:gd name="adj4" fmla="val 94203"/>
            </a:avLst>
          </a:prstGeom>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t>しわがよる</a:t>
            </a:r>
            <a:endParaRPr kumimoji="1" lang="ja-JP" altLang="en-US" sz="2400" dirty="0"/>
          </a:p>
        </p:txBody>
      </p:sp>
      <p:sp>
        <p:nvSpPr>
          <p:cNvPr id="9" name="線吹き出し 1 (枠付き) 8"/>
          <p:cNvSpPr/>
          <p:nvPr/>
        </p:nvSpPr>
        <p:spPr>
          <a:xfrm>
            <a:off x="6643702" y="1714488"/>
            <a:ext cx="2286016" cy="714380"/>
          </a:xfrm>
          <a:prstGeom prst="borderCallout1">
            <a:avLst>
              <a:gd name="adj1" fmla="val 106630"/>
              <a:gd name="adj2" fmla="val -7139"/>
              <a:gd name="adj3" fmla="val 196559"/>
              <a:gd name="adj4" fmla="val -87885"/>
            </a:avLst>
          </a:prstGeom>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t>しわがよる</a:t>
            </a:r>
            <a:endParaRPr kumimoji="1" lang="ja-JP" altLang="en-US" sz="2400" dirty="0"/>
          </a:p>
        </p:txBody>
      </p:sp>
      <p:sp>
        <p:nvSpPr>
          <p:cNvPr id="10" name="テキスト ボックス 9">
            <a:extLst>
              <a:ext uri="{FF2B5EF4-FFF2-40B4-BE49-F238E27FC236}">
                <a16:creationId xmlns:a16="http://schemas.microsoft.com/office/drawing/2014/main" id="{6DA67D55-4D07-B60A-701D-C3173AC28BEB}"/>
              </a:ext>
            </a:extLst>
          </p:cNvPr>
          <p:cNvSpPr txBox="1"/>
          <p:nvPr/>
        </p:nvSpPr>
        <p:spPr>
          <a:xfrm>
            <a:off x="1979712" y="6243581"/>
            <a:ext cx="5328592" cy="383704"/>
          </a:xfrm>
          <a:prstGeom prst="rect">
            <a:avLst/>
          </a:prstGeom>
          <a:noFill/>
        </p:spPr>
        <p:txBody>
          <a:bodyPr wrap="square" rtlCol="0">
            <a:spAutoFit/>
          </a:bodyPr>
          <a:lstStyle/>
          <a:p>
            <a:pPr algn="ctr"/>
            <a:r>
              <a:rPr kumimoji="1" lang="ja-JP" altLang="en-US" dirty="0"/>
              <a:t>無断転載禁止</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a:t>３．ボディランゲージの変化</a:t>
            </a:r>
          </a:p>
        </p:txBody>
      </p:sp>
      <p:sp>
        <p:nvSpPr>
          <p:cNvPr id="3" name="コンテンツ プレースホルダ 2"/>
          <p:cNvSpPr>
            <a:spLocks noGrp="1"/>
          </p:cNvSpPr>
          <p:nvPr>
            <p:ph sz="quarter" idx="1"/>
          </p:nvPr>
        </p:nvSpPr>
        <p:spPr>
          <a:xfrm>
            <a:off x="301752" y="1357298"/>
            <a:ext cx="8503920" cy="4741750"/>
          </a:xfrm>
        </p:spPr>
        <p:txBody>
          <a:bodyPr>
            <a:noAutofit/>
          </a:bodyPr>
          <a:lstStyle/>
          <a:p>
            <a:r>
              <a:rPr kumimoji="1" lang="ja-JP" altLang="en-US" sz="2800" dirty="0"/>
              <a:t>落ち着かずそわそわしている　　　</a:t>
            </a:r>
            <a:r>
              <a:rPr lang="ja-JP" altLang="en-US" sz="2800" dirty="0"/>
              <a:t>体をゆらす</a:t>
            </a:r>
            <a:endParaRPr kumimoji="1" lang="en-US" altLang="ja-JP" sz="2800" dirty="0"/>
          </a:p>
          <a:p>
            <a:r>
              <a:rPr kumimoji="1" lang="ja-JP" altLang="en-US" sz="2800" dirty="0"/>
              <a:t>体の一部をかばう</a:t>
            </a:r>
            <a:r>
              <a:rPr lang="ja-JP" altLang="en-US" sz="2800" dirty="0"/>
              <a:t>　　　　　　　　　　体をよける</a:t>
            </a:r>
            <a:endParaRPr lang="en-US" altLang="ja-JP" sz="2800" dirty="0"/>
          </a:p>
          <a:p>
            <a:pPr>
              <a:buNone/>
            </a:pPr>
            <a:r>
              <a:rPr lang="ja-JP" altLang="en-US" sz="2800" dirty="0"/>
              <a:t>その他</a:t>
            </a:r>
            <a:endParaRPr lang="en-US" altLang="ja-JP" sz="2800" dirty="0"/>
          </a:p>
          <a:p>
            <a:r>
              <a:rPr kumimoji="1" lang="ja-JP" altLang="en-US" sz="2800" dirty="0"/>
              <a:t>緊張したような体の動き</a:t>
            </a:r>
            <a:endParaRPr kumimoji="1" lang="en-US" altLang="ja-JP" sz="2800" dirty="0"/>
          </a:p>
          <a:p>
            <a:r>
              <a:rPr lang="ja-JP" altLang="en-US" sz="2800" dirty="0"/>
              <a:t>うろうろ動き回る</a:t>
            </a:r>
            <a:endParaRPr lang="en-US" altLang="ja-JP" sz="2800" dirty="0"/>
          </a:p>
          <a:p>
            <a:r>
              <a:rPr kumimoji="1" lang="ja-JP" altLang="en-US" sz="2800" dirty="0"/>
              <a:t>突然こわばったような体の動きをする</a:t>
            </a:r>
            <a:r>
              <a:rPr lang="ja-JP" altLang="en-US" sz="2800" dirty="0"/>
              <a:t>、手を固く握る</a:t>
            </a:r>
            <a:endParaRPr lang="en-US" altLang="ja-JP" sz="2800" dirty="0"/>
          </a:p>
          <a:p>
            <a:r>
              <a:rPr kumimoji="1" lang="ja-JP" altLang="en-US" sz="2800" dirty="0"/>
              <a:t>膝を引き寄せる</a:t>
            </a:r>
            <a:endParaRPr kumimoji="1" lang="en-US" altLang="ja-JP" sz="2800" dirty="0"/>
          </a:p>
          <a:p>
            <a:r>
              <a:rPr lang="ja-JP" altLang="en-US" sz="2800" dirty="0"/>
              <a:t>払いのける・叩こうとする</a:t>
            </a:r>
            <a:endParaRPr lang="en-US" altLang="ja-JP" sz="2800" dirty="0"/>
          </a:p>
          <a:p>
            <a:r>
              <a:rPr kumimoji="1" lang="ja-JP" altLang="en-US" sz="2800" dirty="0"/>
              <a:t>足をかばって歩く</a:t>
            </a:r>
            <a:endParaRPr kumimoji="1" lang="en-US" altLang="ja-JP" sz="2800" dirty="0"/>
          </a:p>
          <a:p>
            <a:r>
              <a:rPr lang="ja-JP" altLang="en-US" sz="2800" dirty="0"/>
              <a:t>体の一部をさする　　　など</a:t>
            </a:r>
            <a:endParaRPr kumimoji="1" lang="ja-JP" altLang="en-US" sz="2800" dirty="0"/>
          </a:p>
        </p:txBody>
      </p:sp>
      <p:sp>
        <p:nvSpPr>
          <p:cNvPr id="4" name="テキスト ボックス 3"/>
          <p:cNvSpPr txBox="1"/>
          <p:nvPr/>
        </p:nvSpPr>
        <p:spPr>
          <a:xfrm>
            <a:off x="5072066" y="4429132"/>
            <a:ext cx="4071934" cy="2000264"/>
          </a:xfrm>
          <a:prstGeom prst="roundRect">
            <a:avLst/>
          </a:prstGeom>
          <a:solidFill>
            <a:schemeClr val="accent3">
              <a:lumMod val="40000"/>
              <a:lumOff val="60000"/>
            </a:schemeClr>
          </a:solidFill>
          <a:effectLst>
            <a:outerShdw blurRad="50800" dist="38100" algn="l" rotWithShape="0">
              <a:prstClr val="black">
                <a:alpha val="40000"/>
              </a:prstClr>
            </a:outerShdw>
          </a:effectLst>
          <a:scene3d>
            <a:camera prst="orthographicFront"/>
            <a:lightRig rig="threePt" dir="t"/>
          </a:scene3d>
          <a:sp3d>
            <a:bevelT/>
          </a:sp3d>
        </p:spPr>
        <p:txBody>
          <a:bodyPr wrap="square" rtlCol="0">
            <a:spAutoFit/>
          </a:bodyPr>
          <a:lstStyle/>
          <a:p>
            <a:r>
              <a:rPr kumimoji="1" lang="ja-JP" altLang="en-US" sz="2800" b="1" dirty="0"/>
              <a:t>＊ボディランゲージとは、</a:t>
            </a:r>
            <a:endParaRPr kumimoji="1" lang="en-US" altLang="ja-JP" sz="2800" b="1" dirty="0"/>
          </a:p>
          <a:p>
            <a:r>
              <a:rPr kumimoji="1" lang="ja-JP" altLang="en-US" sz="2800" b="1" dirty="0"/>
              <a:t>「</a:t>
            </a:r>
            <a:r>
              <a:rPr lang="ja-JP" altLang="en-US" sz="2800" b="1" dirty="0"/>
              <a:t>身振りなど、体を動かして考えや感情を伝達すること」（カタカナ辞典）</a:t>
            </a:r>
            <a:endParaRPr kumimoji="1" lang="ja-JP" altLang="en-US" sz="2800" b="1" dirty="0"/>
          </a:p>
        </p:txBody>
      </p:sp>
      <p:sp>
        <p:nvSpPr>
          <p:cNvPr id="5" name="テキスト ボックス 4">
            <a:extLst>
              <a:ext uri="{FF2B5EF4-FFF2-40B4-BE49-F238E27FC236}">
                <a16:creationId xmlns:a16="http://schemas.microsoft.com/office/drawing/2014/main" id="{05934C7A-68C0-91D7-7A5D-41E36BF52B15}"/>
              </a:ext>
            </a:extLst>
          </p:cNvPr>
          <p:cNvSpPr txBox="1"/>
          <p:nvPr/>
        </p:nvSpPr>
        <p:spPr>
          <a:xfrm>
            <a:off x="1979712" y="6414764"/>
            <a:ext cx="5328592" cy="383704"/>
          </a:xfrm>
          <a:prstGeom prst="rect">
            <a:avLst/>
          </a:prstGeom>
          <a:noFill/>
        </p:spPr>
        <p:txBody>
          <a:bodyPr wrap="square" rtlCol="0">
            <a:spAutoFit/>
          </a:bodyPr>
          <a:lstStyle/>
          <a:p>
            <a:pPr algn="ctr"/>
            <a:r>
              <a:rPr kumimoji="1" lang="ja-JP" altLang="en-US" dirty="0"/>
              <a:t>無断転載禁止</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defRPr/>
            </a:pPr>
            <a:r>
              <a:rPr lang="ja-JP" altLang="en-US" b="1" dirty="0"/>
              <a:t>痛みのボディランゲージの例</a:t>
            </a:r>
          </a:p>
        </p:txBody>
      </p:sp>
      <p:pic>
        <p:nvPicPr>
          <p:cNvPr id="23555" name="Picture 2"/>
          <p:cNvPicPr>
            <a:picLocks noGrp="1" noChangeAspect="1" noChangeArrowheads="1"/>
          </p:cNvPicPr>
          <p:nvPr>
            <p:ph sz="quarter" idx="1"/>
          </p:nvPr>
        </p:nvPicPr>
        <p:blipFill>
          <a:blip r:embed="rId3" cstate="print"/>
          <a:stretch>
            <a:fillRect/>
          </a:stretch>
        </p:blipFill>
        <p:spPr>
          <a:xfrm>
            <a:off x="2857488" y="1571612"/>
            <a:ext cx="3645860" cy="4313122"/>
          </a:xfrm>
          <a:noFill/>
        </p:spPr>
      </p:pic>
      <p:sp>
        <p:nvSpPr>
          <p:cNvPr id="23556" name="テキスト ボックス 5"/>
          <p:cNvSpPr txBox="1">
            <a:spLocks noChangeArrowheads="1"/>
          </p:cNvSpPr>
          <p:nvPr/>
        </p:nvSpPr>
        <p:spPr bwMode="auto">
          <a:xfrm>
            <a:off x="2928938" y="4929198"/>
            <a:ext cx="857250" cy="646112"/>
          </a:xfrm>
          <a:prstGeom prst="rect">
            <a:avLst/>
          </a:prstGeom>
          <a:solidFill>
            <a:schemeClr val="bg1"/>
          </a:solidFill>
          <a:ln w="9525">
            <a:noFill/>
            <a:miter lim="800000"/>
            <a:headEnd/>
            <a:tailEnd/>
          </a:ln>
        </p:spPr>
        <p:txBody>
          <a:bodyPr>
            <a:spAutoFit/>
          </a:bodyPr>
          <a:lstStyle/>
          <a:p>
            <a:endParaRPr lang="en-US" altLang="ja-JP"/>
          </a:p>
          <a:p>
            <a:endParaRPr lang="ja-JP" altLang="en-US"/>
          </a:p>
        </p:txBody>
      </p:sp>
      <p:sp>
        <p:nvSpPr>
          <p:cNvPr id="23557" name="テキスト ボックス 6"/>
          <p:cNvSpPr txBox="1">
            <a:spLocks noChangeArrowheads="1"/>
          </p:cNvSpPr>
          <p:nvPr/>
        </p:nvSpPr>
        <p:spPr bwMode="auto">
          <a:xfrm>
            <a:off x="4071938" y="1571625"/>
            <a:ext cx="1428750" cy="369888"/>
          </a:xfrm>
          <a:prstGeom prst="rect">
            <a:avLst/>
          </a:prstGeom>
          <a:solidFill>
            <a:schemeClr val="bg1"/>
          </a:solidFill>
          <a:ln w="9525">
            <a:noFill/>
            <a:miter lim="800000"/>
            <a:headEnd/>
            <a:tailEnd/>
          </a:ln>
        </p:spPr>
        <p:txBody>
          <a:bodyPr>
            <a:spAutoFit/>
          </a:bodyPr>
          <a:lstStyle/>
          <a:p>
            <a:r>
              <a:rPr lang="ja-JP" altLang="en-US"/>
              <a:t>　　　　　　　</a:t>
            </a:r>
            <a:endParaRPr lang="en-US" altLang="ja-JP"/>
          </a:p>
        </p:txBody>
      </p:sp>
      <p:sp>
        <p:nvSpPr>
          <p:cNvPr id="23558" name="正方形/長方形 7"/>
          <p:cNvSpPr>
            <a:spLocks noChangeArrowheads="1"/>
          </p:cNvSpPr>
          <p:nvPr/>
        </p:nvSpPr>
        <p:spPr bwMode="auto">
          <a:xfrm>
            <a:off x="214313" y="6357938"/>
            <a:ext cx="8715375" cy="369887"/>
          </a:xfrm>
          <a:prstGeom prst="rect">
            <a:avLst/>
          </a:prstGeom>
          <a:noFill/>
          <a:ln w="9525">
            <a:noFill/>
            <a:miter lim="800000"/>
            <a:headEnd/>
            <a:tailEnd/>
          </a:ln>
        </p:spPr>
        <p:txBody>
          <a:bodyPr>
            <a:spAutoFit/>
          </a:bodyPr>
          <a:lstStyle/>
          <a:p>
            <a:pPr eaLnBrk="0" hangingPunct="0"/>
            <a:r>
              <a:rPr lang="en-US" altLang="ja-JP">
                <a:latin typeface="Century" pitchFamily="18" charset="0"/>
                <a:cs typeface="Times New Roman" pitchFamily="18" charset="0"/>
              </a:rPr>
              <a:t>【</a:t>
            </a:r>
            <a:r>
              <a:rPr lang="ja-JP" altLang="en-US">
                <a:latin typeface="Century" pitchFamily="18" charset="0"/>
                <a:cs typeface="Times New Roman" pitchFamily="18" charset="0"/>
              </a:rPr>
              <a:t>出典</a:t>
            </a:r>
            <a:r>
              <a:rPr lang="en-US" altLang="ja-JP">
                <a:latin typeface="Century" pitchFamily="18" charset="0"/>
                <a:cs typeface="Times New Roman" pitchFamily="18" charset="0"/>
              </a:rPr>
              <a:t>】</a:t>
            </a:r>
            <a:r>
              <a:rPr lang="ja-JP" altLang="en-US">
                <a:latin typeface="Century" pitchFamily="18" charset="0"/>
                <a:cs typeface="Times New Roman" pitchFamily="18" charset="0"/>
              </a:rPr>
              <a:t>　岡崎寿美子</a:t>
            </a:r>
            <a:r>
              <a:rPr lang="ja-JP">
                <a:latin typeface="Century" pitchFamily="18" charset="0"/>
                <a:cs typeface="Times New Roman" pitchFamily="18" charset="0"/>
              </a:rPr>
              <a:t>：</a:t>
            </a:r>
            <a:r>
              <a:rPr lang="ja-JP" altLang="en-US">
                <a:latin typeface="Century" pitchFamily="18" charset="0"/>
                <a:cs typeface="Times New Roman" pitchFamily="18" charset="0"/>
              </a:rPr>
              <a:t>看護診断にもとづく痛みのケア，医歯薬出版株式会社</a:t>
            </a:r>
            <a:r>
              <a:rPr lang="ja-JP">
                <a:latin typeface="Century" pitchFamily="18" charset="0"/>
                <a:cs typeface="Times New Roman" pitchFamily="18" charset="0"/>
              </a:rPr>
              <a:t>，</a:t>
            </a:r>
            <a:r>
              <a:rPr lang="en-US" altLang="ja-JP">
                <a:latin typeface="Century" pitchFamily="18" charset="0"/>
                <a:cs typeface="Times New Roman" pitchFamily="18" charset="0"/>
              </a:rPr>
              <a:t>53</a:t>
            </a:r>
            <a:r>
              <a:rPr lang="ja-JP" altLang="en-US">
                <a:latin typeface="Century" pitchFamily="18" charset="0"/>
                <a:cs typeface="Times New Roman" pitchFamily="18" charset="0"/>
              </a:rPr>
              <a:t>，</a:t>
            </a:r>
            <a:r>
              <a:rPr lang="en-US" altLang="ja-JP">
                <a:latin typeface="Century" pitchFamily="18" charset="0"/>
                <a:cs typeface="Times New Roman" pitchFamily="18" charset="0"/>
              </a:rPr>
              <a:t>2002</a:t>
            </a:r>
            <a:endParaRPr lang="ja-JP" alt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59.4"/>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クール">
  <a:themeElements>
    <a:clrScheme name="クール">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クール">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クール">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634</TotalTime>
  <Words>1739</Words>
  <Application>Microsoft Office PowerPoint</Application>
  <PresentationFormat>画面に合わせる (4:3)</PresentationFormat>
  <Paragraphs>206</Paragraphs>
  <Slides>13</Slides>
  <Notes>13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13</vt:i4>
      </vt:variant>
    </vt:vector>
  </HeadingPairs>
  <TitlesOfParts>
    <vt:vector size="22" baseType="lpstr">
      <vt:lpstr>AR P丸ゴシック体M</vt:lpstr>
      <vt:lpstr>ＭＳ Ｐゴシック</vt:lpstr>
      <vt:lpstr>Calibri</vt:lpstr>
      <vt:lpstr>Century</vt:lpstr>
      <vt:lpstr>Georgia</vt:lpstr>
      <vt:lpstr>Palatino Linotype</vt:lpstr>
      <vt:lpstr>Wingdings</vt:lpstr>
      <vt:lpstr>Wingdings 2</vt:lpstr>
      <vt:lpstr>クール</vt:lpstr>
      <vt:lpstr>アビー痛みスケール（日本語版）について</vt:lpstr>
      <vt:lpstr>アビー痛みスケール日本語版</vt:lpstr>
      <vt:lpstr>アビー痛みスケール日本語版（APS－J）</vt:lpstr>
      <vt:lpstr>１．声を上げる</vt:lpstr>
      <vt:lpstr>２．表情</vt:lpstr>
      <vt:lpstr>表情の変化に注目してください</vt:lpstr>
      <vt:lpstr>痛みがある時の典型的な表情</vt:lpstr>
      <vt:lpstr>３．ボディランゲージの変化</vt:lpstr>
      <vt:lpstr>痛みのボディランゲージの例</vt:lpstr>
      <vt:lpstr>４．行動の変化</vt:lpstr>
      <vt:lpstr>５．生理学的変化</vt:lpstr>
      <vt:lpstr>６．身体的変化</vt:lpstr>
      <vt:lpstr>PowerPoint プレゼンテーション</vt:lpstr>
    </vt:vector>
  </TitlesOfParts>
  <Company>FJ-USER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アビー痛みスケールについて</dc:title>
  <dc:creator>Yukari</dc:creator>
  <cp:lastModifiedBy>高井 ゆかり</cp:lastModifiedBy>
  <cp:revision>71</cp:revision>
  <cp:lastPrinted>2012-06-25T00:28:21Z</cp:lastPrinted>
  <dcterms:created xsi:type="dcterms:W3CDTF">2009-03-15T10:06:40Z</dcterms:created>
  <dcterms:modified xsi:type="dcterms:W3CDTF">2022-06-10T03:43:36Z</dcterms:modified>
</cp:coreProperties>
</file>